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548" r:id="rId3"/>
    <p:sldId id="564" r:id="rId4"/>
    <p:sldId id="552" r:id="rId5"/>
    <p:sldId id="550" r:id="rId6"/>
    <p:sldId id="549" r:id="rId7"/>
    <p:sldId id="551" r:id="rId8"/>
    <p:sldId id="554" r:id="rId9"/>
    <p:sldId id="555" r:id="rId10"/>
    <p:sldId id="556" r:id="rId11"/>
    <p:sldId id="565" r:id="rId12"/>
    <p:sldId id="557" r:id="rId13"/>
    <p:sldId id="558" r:id="rId14"/>
    <p:sldId id="559" r:id="rId15"/>
    <p:sldId id="560" r:id="rId16"/>
    <p:sldId id="563" r:id="rId17"/>
    <p:sldId id="543" r:id="rId18"/>
  </p:sldIdLst>
  <p:sldSz cx="9144000" cy="6858000" type="screen4x3"/>
  <p:notesSz cx="7010400" cy="9296400"/>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CC66"/>
    <a:srgbClr val="669900"/>
    <a:srgbClr val="CC6600"/>
    <a:srgbClr val="0066FF"/>
    <a:srgbClr val="0000FF"/>
    <a:srgbClr val="996600"/>
    <a:srgbClr val="CC99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9" autoAdjust="0"/>
    <p:restoredTop sz="94696" autoAdjust="0"/>
  </p:normalViewPr>
  <p:slideViewPr>
    <p:cSldViewPr>
      <p:cViewPr varScale="1">
        <p:scale>
          <a:sx n="108" d="100"/>
          <a:sy n="108" d="100"/>
        </p:scale>
        <p:origin x="1704" y="102"/>
      </p:cViewPr>
      <p:guideLst>
        <p:guide orient="horz" pos="2160"/>
        <p:guide pos="2880"/>
      </p:guideLst>
    </p:cSldViewPr>
  </p:slideViewPr>
  <p:outlineViewPr>
    <p:cViewPr>
      <p:scale>
        <a:sx n="33" d="100"/>
        <a:sy n="33" d="100"/>
      </p:scale>
      <p:origin x="48" y="18990"/>
    </p:cViewPr>
  </p:outlineViewPr>
  <p:notesTextViewPr>
    <p:cViewPr>
      <p:scale>
        <a:sx n="100" d="100"/>
        <a:sy n="100" d="100"/>
      </p:scale>
      <p:origin x="0" y="0"/>
    </p:cViewPr>
  </p:notesTextViewPr>
  <p:notesViewPr>
    <p:cSldViewPr>
      <p:cViewPr varScale="1">
        <p:scale>
          <a:sx n="59" d="100"/>
          <a:sy n="59" d="100"/>
        </p:scale>
        <p:origin x="-1710" y="-90"/>
      </p:cViewPr>
      <p:guideLst>
        <p:guide orient="horz" pos="2928"/>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0C2E6056-5D5E-48CD-85BF-06705D03E20A}"/>
              </a:ext>
            </a:extLst>
          </p:cNvPr>
          <p:cNvSpPr>
            <a:spLocks noGrp="1" noChangeArrowheads="1"/>
          </p:cNvSpPr>
          <p:nvPr>
            <p:ph type="hdr" sz="quarter"/>
          </p:nvPr>
        </p:nvSpPr>
        <p:spPr bwMode="auto">
          <a:xfrm>
            <a:off x="0" y="0"/>
            <a:ext cx="3038475" cy="463550"/>
          </a:xfrm>
          <a:prstGeom prst="rect">
            <a:avLst/>
          </a:prstGeom>
          <a:noFill/>
          <a:ln>
            <a:noFill/>
          </a:ln>
        </p:spPr>
        <p:txBody>
          <a:bodyPr vert="horz" wrap="square" lIns="95165" tIns="47583" rIns="95165" bIns="47583" numCol="1" anchor="t" anchorCtr="0" compatLnSpc="1">
            <a:prstTxWarp prst="textNoShape">
              <a:avLst/>
            </a:prstTxWarp>
          </a:bodyPr>
          <a:lstStyle>
            <a:lvl1pPr defTabSz="951768" eaLnBrk="1" hangingPunct="1">
              <a:defRPr sz="1200">
                <a:latin typeface="Arial" charset="0"/>
                <a:cs typeface="Arial" charset="0"/>
              </a:defRPr>
            </a:lvl1pPr>
          </a:lstStyle>
          <a:p>
            <a:pPr>
              <a:defRPr/>
            </a:pPr>
            <a:endParaRPr lang="it-IT" altLang="it-IT"/>
          </a:p>
        </p:txBody>
      </p:sp>
      <p:sp>
        <p:nvSpPr>
          <p:cNvPr id="45059" name="Rectangle 3">
            <a:extLst>
              <a:ext uri="{FF2B5EF4-FFF2-40B4-BE49-F238E27FC236}">
                <a16:creationId xmlns:a16="http://schemas.microsoft.com/office/drawing/2014/main" id="{A162F8C5-BE1C-8545-C83C-09832038D1E7}"/>
              </a:ext>
            </a:extLst>
          </p:cNvPr>
          <p:cNvSpPr>
            <a:spLocks noGrp="1" noChangeArrowheads="1"/>
          </p:cNvSpPr>
          <p:nvPr>
            <p:ph type="dt" sz="quarter" idx="1"/>
          </p:nvPr>
        </p:nvSpPr>
        <p:spPr bwMode="auto">
          <a:xfrm>
            <a:off x="3970338" y="0"/>
            <a:ext cx="3038475" cy="463550"/>
          </a:xfrm>
          <a:prstGeom prst="rect">
            <a:avLst/>
          </a:prstGeom>
          <a:noFill/>
          <a:ln>
            <a:noFill/>
          </a:ln>
        </p:spPr>
        <p:txBody>
          <a:bodyPr vert="horz" wrap="square" lIns="95165" tIns="47583" rIns="95165" bIns="47583" numCol="1" anchor="t" anchorCtr="0" compatLnSpc="1">
            <a:prstTxWarp prst="textNoShape">
              <a:avLst/>
            </a:prstTxWarp>
          </a:bodyPr>
          <a:lstStyle>
            <a:lvl1pPr algn="r" defTabSz="951768" eaLnBrk="1" hangingPunct="1">
              <a:defRPr sz="1200">
                <a:latin typeface="Arial" charset="0"/>
                <a:cs typeface="Arial" charset="0"/>
              </a:defRPr>
            </a:lvl1pPr>
          </a:lstStyle>
          <a:p>
            <a:pPr>
              <a:defRPr/>
            </a:pPr>
            <a:endParaRPr lang="it-IT" altLang="it-IT"/>
          </a:p>
        </p:txBody>
      </p:sp>
      <p:sp>
        <p:nvSpPr>
          <p:cNvPr id="45060" name="Rectangle 4">
            <a:extLst>
              <a:ext uri="{FF2B5EF4-FFF2-40B4-BE49-F238E27FC236}">
                <a16:creationId xmlns:a16="http://schemas.microsoft.com/office/drawing/2014/main" id="{A14A8F2B-BBAC-908A-7CFE-0DE9E09E7DDB}"/>
              </a:ext>
            </a:extLst>
          </p:cNvPr>
          <p:cNvSpPr>
            <a:spLocks noGrp="1" noChangeArrowheads="1"/>
          </p:cNvSpPr>
          <p:nvPr>
            <p:ph type="ftr" sz="quarter" idx="2"/>
          </p:nvPr>
        </p:nvSpPr>
        <p:spPr bwMode="auto">
          <a:xfrm>
            <a:off x="0" y="8831263"/>
            <a:ext cx="3038475" cy="463550"/>
          </a:xfrm>
          <a:prstGeom prst="rect">
            <a:avLst/>
          </a:prstGeom>
          <a:noFill/>
          <a:ln>
            <a:noFill/>
          </a:ln>
        </p:spPr>
        <p:txBody>
          <a:bodyPr vert="horz" wrap="square" lIns="95165" tIns="47583" rIns="95165" bIns="47583" numCol="1" anchor="b" anchorCtr="0" compatLnSpc="1">
            <a:prstTxWarp prst="textNoShape">
              <a:avLst/>
            </a:prstTxWarp>
          </a:bodyPr>
          <a:lstStyle>
            <a:lvl1pPr defTabSz="951768" eaLnBrk="1" hangingPunct="1">
              <a:defRPr sz="1200">
                <a:latin typeface="Arial" charset="0"/>
                <a:cs typeface="Arial" charset="0"/>
              </a:defRPr>
            </a:lvl1pPr>
          </a:lstStyle>
          <a:p>
            <a:pPr>
              <a:defRPr/>
            </a:pPr>
            <a:endParaRPr lang="it-IT" altLang="it-IT"/>
          </a:p>
        </p:txBody>
      </p:sp>
      <p:sp>
        <p:nvSpPr>
          <p:cNvPr id="45061" name="Rectangle 5">
            <a:extLst>
              <a:ext uri="{FF2B5EF4-FFF2-40B4-BE49-F238E27FC236}">
                <a16:creationId xmlns:a16="http://schemas.microsoft.com/office/drawing/2014/main" id="{8FA461B0-81F7-9C20-6C54-1B53BFA588F0}"/>
              </a:ext>
            </a:extLst>
          </p:cNvPr>
          <p:cNvSpPr>
            <a:spLocks noGrp="1" noChangeArrowheads="1"/>
          </p:cNvSpPr>
          <p:nvPr>
            <p:ph type="sldNum" sz="quarter" idx="3"/>
          </p:nvPr>
        </p:nvSpPr>
        <p:spPr bwMode="auto">
          <a:xfrm>
            <a:off x="3970338" y="8831263"/>
            <a:ext cx="3038475" cy="463550"/>
          </a:xfrm>
          <a:prstGeom prst="rect">
            <a:avLst/>
          </a:prstGeom>
          <a:noFill/>
          <a:ln>
            <a:noFill/>
          </a:ln>
        </p:spPr>
        <p:txBody>
          <a:bodyPr vert="horz" wrap="square" lIns="95165" tIns="47583" rIns="95165" bIns="47583" numCol="1" anchor="b" anchorCtr="0" compatLnSpc="1">
            <a:prstTxWarp prst="textNoShape">
              <a:avLst/>
            </a:prstTxWarp>
          </a:bodyPr>
          <a:lstStyle>
            <a:lvl1pPr algn="r" defTabSz="950913" eaLnBrk="1" hangingPunct="1">
              <a:defRPr sz="1200"/>
            </a:lvl1pPr>
          </a:lstStyle>
          <a:p>
            <a:pPr>
              <a:defRPr/>
            </a:pPr>
            <a:fld id="{77FA2C56-01BA-1843-A729-8D2ADD9D9602}" type="slidenum">
              <a:rPr lang="it-IT" altLang="it-IT"/>
              <a:pPr>
                <a:defRPr/>
              </a:pPr>
              <a:t>‹N›</a:t>
            </a:fld>
            <a:endParaRPr lang="it-IT" altLang="it-IT"/>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218A2132-4EDC-7795-D8EA-B8CE68BF6471}"/>
              </a:ext>
            </a:extLst>
          </p:cNvPr>
          <p:cNvSpPr>
            <a:spLocks noGrp="1"/>
          </p:cNvSpPr>
          <p:nvPr>
            <p:ph type="hdr" sz="quarter"/>
          </p:nvPr>
        </p:nvSpPr>
        <p:spPr bwMode="auto">
          <a:xfrm>
            <a:off x="0" y="0"/>
            <a:ext cx="3038475" cy="463550"/>
          </a:xfrm>
          <a:prstGeom prst="rect">
            <a:avLst/>
          </a:prstGeom>
          <a:noFill/>
          <a:ln>
            <a:noFill/>
          </a:ln>
        </p:spPr>
        <p:txBody>
          <a:bodyPr vert="horz" wrap="square" lIns="95165" tIns="47583" rIns="95165" bIns="47583" numCol="1" anchor="t" anchorCtr="0" compatLnSpc="1">
            <a:prstTxWarp prst="textNoShape">
              <a:avLst/>
            </a:prstTxWarp>
          </a:bodyPr>
          <a:lstStyle>
            <a:lvl1pPr defTabSz="951768" eaLnBrk="1" hangingPunct="1">
              <a:defRPr sz="1200">
                <a:latin typeface="Arial" charset="0"/>
                <a:cs typeface="Arial" charset="0"/>
              </a:defRPr>
            </a:lvl1pPr>
          </a:lstStyle>
          <a:p>
            <a:pPr>
              <a:defRPr/>
            </a:pPr>
            <a:endParaRPr lang="en-US" altLang="it-IT"/>
          </a:p>
        </p:txBody>
      </p:sp>
      <p:sp>
        <p:nvSpPr>
          <p:cNvPr id="3" name="Segnaposto data 2">
            <a:extLst>
              <a:ext uri="{FF2B5EF4-FFF2-40B4-BE49-F238E27FC236}">
                <a16:creationId xmlns:a16="http://schemas.microsoft.com/office/drawing/2014/main" id="{9929C3FE-1CFF-FD05-823F-A704E6B52BD6}"/>
              </a:ext>
            </a:extLst>
          </p:cNvPr>
          <p:cNvSpPr>
            <a:spLocks noGrp="1"/>
          </p:cNvSpPr>
          <p:nvPr>
            <p:ph type="dt" idx="1"/>
          </p:nvPr>
        </p:nvSpPr>
        <p:spPr bwMode="auto">
          <a:xfrm>
            <a:off x="3970338" y="0"/>
            <a:ext cx="3038475" cy="463550"/>
          </a:xfrm>
          <a:prstGeom prst="rect">
            <a:avLst/>
          </a:prstGeom>
          <a:noFill/>
          <a:ln>
            <a:noFill/>
          </a:ln>
        </p:spPr>
        <p:txBody>
          <a:bodyPr vert="horz" wrap="square" lIns="95165" tIns="47583" rIns="95165" bIns="47583" numCol="1" anchor="t" anchorCtr="0" compatLnSpc="1">
            <a:prstTxWarp prst="textNoShape">
              <a:avLst/>
            </a:prstTxWarp>
          </a:bodyPr>
          <a:lstStyle>
            <a:lvl1pPr algn="r" defTabSz="951768" eaLnBrk="1" hangingPunct="1">
              <a:defRPr sz="1200">
                <a:latin typeface="Arial" charset="0"/>
                <a:cs typeface="Arial" charset="0"/>
              </a:defRPr>
            </a:lvl1pPr>
          </a:lstStyle>
          <a:p>
            <a:pPr>
              <a:defRPr/>
            </a:pPr>
            <a:fld id="{57DDB22F-8AD0-CD4E-A723-66190575B454}" type="datetimeFigureOut">
              <a:rPr lang="en-US" altLang="it-IT"/>
              <a:pPr>
                <a:defRPr/>
              </a:pPr>
              <a:t>1/17/2023</a:t>
            </a:fld>
            <a:endParaRPr lang="en-US" altLang="it-IT"/>
          </a:p>
        </p:txBody>
      </p:sp>
      <p:sp>
        <p:nvSpPr>
          <p:cNvPr id="4" name="Segnaposto immagine diapositiva 3">
            <a:extLst>
              <a:ext uri="{FF2B5EF4-FFF2-40B4-BE49-F238E27FC236}">
                <a16:creationId xmlns:a16="http://schemas.microsoft.com/office/drawing/2014/main" id="{0F512679-EFEC-5993-DB72-FFD97A829132}"/>
              </a:ext>
            </a:extLst>
          </p:cNvPr>
          <p:cNvSpPr>
            <a:spLocks noGrp="1" noRot="1" noChangeAspect="1"/>
          </p:cNvSpPr>
          <p:nvPr>
            <p:ph type="sldImg" idx="2"/>
          </p:nvPr>
        </p:nvSpPr>
        <p:spPr>
          <a:xfrm>
            <a:off x="1179513" y="695325"/>
            <a:ext cx="4651375" cy="3487738"/>
          </a:xfrm>
          <a:prstGeom prst="rect">
            <a:avLst/>
          </a:prstGeom>
          <a:noFill/>
          <a:ln w="12700">
            <a:solidFill>
              <a:prstClr val="black"/>
            </a:solidFill>
          </a:ln>
        </p:spPr>
        <p:txBody>
          <a:bodyPr vert="horz" lIns="87856" tIns="43928" rIns="87856" bIns="43928" rtlCol="0" anchor="ctr"/>
          <a:lstStyle/>
          <a:p>
            <a:pPr lvl="0"/>
            <a:endParaRPr lang="en-US" noProof="0"/>
          </a:p>
        </p:txBody>
      </p:sp>
      <p:sp>
        <p:nvSpPr>
          <p:cNvPr id="5" name="Segnaposto note 4">
            <a:extLst>
              <a:ext uri="{FF2B5EF4-FFF2-40B4-BE49-F238E27FC236}">
                <a16:creationId xmlns:a16="http://schemas.microsoft.com/office/drawing/2014/main" id="{2A137829-7C8F-CA8D-AB08-36079A72344A}"/>
              </a:ext>
            </a:extLst>
          </p:cNvPr>
          <p:cNvSpPr>
            <a:spLocks noGrp="1"/>
          </p:cNvSpPr>
          <p:nvPr>
            <p:ph type="body" sz="quarter" idx="3"/>
          </p:nvPr>
        </p:nvSpPr>
        <p:spPr bwMode="auto">
          <a:xfrm>
            <a:off x="700088" y="4414838"/>
            <a:ext cx="5610225" cy="4184650"/>
          </a:xfrm>
          <a:prstGeom prst="rect">
            <a:avLst/>
          </a:prstGeom>
          <a:noFill/>
          <a:ln>
            <a:noFill/>
          </a:ln>
        </p:spPr>
        <p:txBody>
          <a:bodyPr vert="horz" wrap="square" lIns="95165" tIns="47583" rIns="95165" bIns="47583" numCol="1" anchor="t" anchorCtr="0" compatLnSpc="1">
            <a:prstTxWarp prst="textNoShape">
              <a:avLst/>
            </a:prstTxWarp>
          </a:bodyPr>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endParaRPr lang="en-US" noProof="0"/>
          </a:p>
        </p:txBody>
      </p:sp>
      <p:sp>
        <p:nvSpPr>
          <p:cNvPr id="6" name="Segnaposto piè di pagina 5">
            <a:extLst>
              <a:ext uri="{FF2B5EF4-FFF2-40B4-BE49-F238E27FC236}">
                <a16:creationId xmlns:a16="http://schemas.microsoft.com/office/drawing/2014/main" id="{6F73CD30-BE29-25B9-8858-28973CAF08B4}"/>
              </a:ext>
            </a:extLst>
          </p:cNvPr>
          <p:cNvSpPr>
            <a:spLocks noGrp="1"/>
          </p:cNvSpPr>
          <p:nvPr>
            <p:ph type="ftr" sz="quarter" idx="4"/>
          </p:nvPr>
        </p:nvSpPr>
        <p:spPr bwMode="auto">
          <a:xfrm>
            <a:off x="0" y="8831263"/>
            <a:ext cx="3038475" cy="463550"/>
          </a:xfrm>
          <a:prstGeom prst="rect">
            <a:avLst/>
          </a:prstGeom>
          <a:noFill/>
          <a:ln>
            <a:noFill/>
          </a:ln>
        </p:spPr>
        <p:txBody>
          <a:bodyPr vert="horz" wrap="square" lIns="95165" tIns="47583" rIns="95165" bIns="47583" numCol="1" anchor="b" anchorCtr="0" compatLnSpc="1">
            <a:prstTxWarp prst="textNoShape">
              <a:avLst/>
            </a:prstTxWarp>
          </a:bodyPr>
          <a:lstStyle>
            <a:lvl1pPr defTabSz="951768" eaLnBrk="1" hangingPunct="1">
              <a:defRPr sz="1200">
                <a:latin typeface="Arial" charset="0"/>
                <a:cs typeface="Arial" charset="0"/>
              </a:defRPr>
            </a:lvl1pPr>
          </a:lstStyle>
          <a:p>
            <a:pPr>
              <a:defRPr/>
            </a:pPr>
            <a:endParaRPr lang="en-US" altLang="it-IT"/>
          </a:p>
        </p:txBody>
      </p:sp>
      <p:sp>
        <p:nvSpPr>
          <p:cNvPr id="7" name="Segnaposto numero diapositiva 6">
            <a:extLst>
              <a:ext uri="{FF2B5EF4-FFF2-40B4-BE49-F238E27FC236}">
                <a16:creationId xmlns:a16="http://schemas.microsoft.com/office/drawing/2014/main" id="{4D358A45-F156-4349-78C5-6794D36FF42D}"/>
              </a:ext>
            </a:extLst>
          </p:cNvPr>
          <p:cNvSpPr>
            <a:spLocks noGrp="1"/>
          </p:cNvSpPr>
          <p:nvPr>
            <p:ph type="sldNum" sz="quarter" idx="5"/>
          </p:nvPr>
        </p:nvSpPr>
        <p:spPr bwMode="auto">
          <a:xfrm>
            <a:off x="3970338" y="8831263"/>
            <a:ext cx="3038475" cy="463550"/>
          </a:xfrm>
          <a:prstGeom prst="rect">
            <a:avLst/>
          </a:prstGeom>
          <a:noFill/>
          <a:ln>
            <a:noFill/>
          </a:ln>
        </p:spPr>
        <p:txBody>
          <a:bodyPr vert="horz" wrap="square" lIns="95165" tIns="47583" rIns="95165" bIns="47583" numCol="1" anchor="b" anchorCtr="0" compatLnSpc="1">
            <a:prstTxWarp prst="textNoShape">
              <a:avLst/>
            </a:prstTxWarp>
          </a:bodyPr>
          <a:lstStyle>
            <a:lvl1pPr algn="r" defTabSz="950913" eaLnBrk="1" hangingPunct="1">
              <a:defRPr sz="1200"/>
            </a:lvl1pPr>
          </a:lstStyle>
          <a:p>
            <a:pPr>
              <a:defRPr/>
            </a:pPr>
            <a:fld id="{DFE5EF57-EE13-EB48-8A32-1BDEE8A4ED10}" type="slidenum">
              <a:rPr lang="en-US" altLang="it-IT"/>
              <a:pPr>
                <a:defRPr/>
              </a:pPr>
              <a:t>‹N›</a:t>
            </a:fld>
            <a:endParaRPr lang="en-US"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Freeform 7">
            <a:extLst>
              <a:ext uri="{FF2B5EF4-FFF2-40B4-BE49-F238E27FC236}">
                <a16:creationId xmlns:a16="http://schemas.microsoft.com/office/drawing/2014/main" id="{724EC832-0E79-AB06-0B74-7174A47A4AD0}"/>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 name="Line 8">
            <a:extLst>
              <a:ext uri="{FF2B5EF4-FFF2-40B4-BE49-F238E27FC236}">
                <a16:creationId xmlns:a16="http://schemas.microsoft.com/office/drawing/2014/main" id="{B7838E61-35E2-FF2C-D16E-3A987983FC3E}"/>
              </a:ext>
            </a:extLst>
          </p:cNvPr>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52226" name="Rectangle 2"/>
          <p:cNvSpPr>
            <a:spLocks noGrp="1" noChangeArrowheads="1"/>
          </p:cNvSpPr>
          <p:nvPr>
            <p:ph type="ctrTitle"/>
          </p:nvPr>
        </p:nvSpPr>
        <p:spPr>
          <a:xfrm>
            <a:off x="914400" y="1524000"/>
            <a:ext cx="7623175" cy="1752600"/>
          </a:xfrm>
        </p:spPr>
        <p:txBody>
          <a:bodyPr/>
          <a:lstStyle>
            <a:lvl1pPr>
              <a:defRPr sz="5000"/>
            </a:lvl1pPr>
          </a:lstStyle>
          <a:p>
            <a:pPr lvl="0"/>
            <a:r>
              <a:rPr lang="it-IT" altLang="en-US" noProof="0"/>
              <a:t>Fare clic per modificare lo stile del titolo</a:t>
            </a:r>
          </a:p>
        </p:txBody>
      </p:sp>
      <p:sp>
        <p:nvSpPr>
          <p:cNvPr id="5222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it-IT" altLang="en-US" noProof="0"/>
              <a:t>Fare clic per modificare lo stile del sottotitolo dello schema</a:t>
            </a:r>
          </a:p>
        </p:txBody>
      </p:sp>
      <p:sp>
        <p:nvSpPr>
          <p:cNvPr id="4" name="Rectangle 4">
            <a:extLst>
              <a:ext uri="{FF2B5EF4-FFF2-40B4-BE49-F238E27FC236}">
                <a16:creationId xmlns:a16="http://schemas.microsoft.com/office/drawing/2014/main" id="{BB4C536C-0A83-7E7D-2813-DF585F9A3A2E}"/>
              </a:ext>
            </a:extLst>
          </p:cNvPr>
          <p:cNvSpPr>
            <a:spLocks noGrp="1" noChangeArrowheads="1"/>
          </p:cNvSpPr>
          <p:nvPr>
            <p:ph type="dt" sz="half" idx="10"/>
          </p:nvPr>
        </p:nvSpPr>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EC8DBBCA-8912-34FC-294A-EB08722053C5}"/>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A7C5D6BE-0EDE-FCCE-D050-BDA90ECA4E8E}"/>
              </a:ext>
            </a:extLst>
          </p:cNvPr>
          <p:cNvSpPr>
            <a:spLocks noGrp="1" noChangeArrowheads="1"/>
          </p:cNvSpPr>
          <p:nvPr>
            <p:ph type="sldNum" sz="quarter" idx="12"/>
          </p:nvPr>
        </p:nvSpPr>
        <p:spPr/>
        <p:txBody>
          <a:bodyPr/>
          <a:lstStyle>
            <a:lvl1pPr>
              <a:defRPr/>
            </a:lvl1pPr>
          </a:lstStyle>
          <a:p>
            <a:pPr>
              <a:defRPr/>
            </a:pPr>
            <a:fld id="{0EF02AC7-52A5-664F-84C3-47519CB053ED}" type="slidenum">
              <a:rPr lang="it-IT" altLang="en-US"/>
              <a:pPr>
                <a:defRPr/>
              </a:pPr>
              <a:t>‹N›</a:t>
            </a:fld>
            <a:endParaRPr lang="it-IT" altLang="en-US"/>
          </a:p>
        </p:txBody>
      </p:sp>
    </p:spTree>
    <p:extLst>
      <p:ext uri="{BB962C8B-B14F-4D97-AF65-F5344CB8AC3E}">
        <p14:creationId xmlns:p14="http://schemas.microsoft.com/office/powerpoint/2010/main" val="3729852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a:extLst>
              <a:ext uri="{FF2B5EF4-FFF2-40B4-BE49-F238E27FC236}">
                <a16:creationId xmlns:a16="http://schemas.microsoft.com/office/drawing/2014/main" id="{2A5F78C8-044B-7AD2-862D-927A00162E86}"/>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5ECBD596-DE99-E924-CF56-8E16370133E2}"/>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7532CAC2-DA0F-DF22-843A-2AD1870E6E77}"/>
              </a:ext>
            </a:extLst>
          </p:cNvPr>
          <p:cNvSpPr>
            <a:spLocks noGrp="1" noChangeArrowheads="1"/>
          </p:cNvSpPr>
          <p:nvPr>
            <p:ph type="sldNum" sz="quarter" idx="12"/>
          </p:nvPr>
        </p:nvSpPr>
        <p:spPr>
          <a:ln/>
        </p:spPr>
        <p:txBody>
          <a:bodyPr/>
          <a:lstStyle>
            <a:lvl1pPr>
              <a:defRPr/>
            </a:lvl1pPr>
          </a:lstStyle>
          <a:p>
            <a:pPr>
              <a:defRPr/>
            </a:pPr>
            <a:fld id="{CCEFD15C-AE5F-8C44-98FB-9331D937E653}" type="slidenum">
              <a:rPr lang="it-IT" altLang="en-US"/>
              <a:pPr>
                <a:defRPr/>
              </a:pPr>
              <a:t>‹N›</a:t>
            </a:fld>
            <a:endParaRPr lang="it-IT" altLang="en-US"/>
          </a:p>
        </p:txBody>
      </p:sp>
    </p:spTree>
    <p:extLst>
      <p:ext uri="{BB962C8B-B14F-4D97-AF65-F5344CB8AC3E}">
        <p14:creationId xmlns:p14="http://schemas.microsoft.com/office/powerpoint/2010/main" val="1113666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7813"/>
            <a:ext cx="2057400" cy="5853112"/>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457200" y="277813"/>
            <a:ext cx="6019800" cy="585311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a:extLst>
              <a:ext uri="{FF2B5EF4-FFF2-40B4-BE49-F238E27FC236}">
                <a16:creationId xmlns:a16="http://schemas.microsoft.com/office/drawing/2014/main" id="{BBBE6BB6-6E5A-915B-EDDD-0035F8C7592D}"/>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8EE6FB57-8D8B-AA9D-4340-68766E8F681D}"/>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CB309A98-4746-72D7-7274-1A136CE59F99}"/>
              </a:ext>
            </a:extLst>
          </p:cNvPr>
          <p:cNvSpPr>
            <a:spLocks noGrp="1" noChangeArrowheads="1"/>
          </p:cNvSpPr>
          <p:nvPr>
            <p:ph type="sldNum" sz="quarter" idx="12"/>
          </p:nvPr>
        </p:nvSpPr>
        <p:spPr>
          <a:ln/>
        </p:spPr>
        <p:txBody>
          <a:bodyPr/>
          <a:lstStyle>
            <a:lvl1pPr>
              <a:defRPr/>
            </a:lvl1pPr>
          </a:lstStyle>
          <a:p>
            <a:pPr>
              <a:defRPr/>
            </a:pPr>
            <a:fld id="{2746EB94-B42D-614A-8859-EF5E860E600E}" type="slidenum">
              <a:rPr lang="it-IT" altLang="en-US"/>
              <a:pPr>
                <a:defRPr/>
              </a:pPr>
              <a:t>‹N›</a:t>
            </a:fld>
            <a:endParaRPr lang="it-IT" altLang="en-US"/>
          </a:p>
        </p:txBody>
      </p:sp>
    </p:spTree>
    <p:extLst>
      <p:ext uri="{BB962C8B-B14F-4D97-AF65-F5344CB8AC3E}">
        <p14:creationId xmlns:p14="http://schemas.microsoft.com/office/powerpoint/2010/main" val="3909243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a:extLst>
              <a:ext uri="{FF2B5EF4-FFF2-40B4-BE49-F238E27FC236}">
                <a16:creationId xmlns:a16="http://schemas.microsoft.com/office/drawing/2014/main" id="{B9B8DBB3-F98C-EE94-D1C2-C33E51D565CD}"/>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C00D74B8-05C4-6AE2-315D-29B9028AEE53}"/>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462CBF2C-A26C-5106-FCC8-F46EF06A147F}"/>
              </a:ext>
            </a:extLst>
          </p:cNvPr>
          <p:cNvSpPr>
            <a:spLocks noGrp="1" noChangeArrowheads="1"/>
          </p:cNvSpPr>
          <p:nvPr>
            <p:ph type="sldNum" sz="quarter" idx="12"/>
          </p:nvPr>
        </p:nvSpPr>
        <p:spPr>
          <a:ln/>
        </p:spPr>
        <p:txBody>
          <a:bodyPr/>
          <a:lstStyle>
            <a:lvl1pPr>
              <a:defRPr/>
            </a:lvl1pPr>
          </a:lstStyle>
          <a:p>
            <a:pPr>
              <a:defRPr/>
            </a:pPr>
            <a:fld id="{F108AE1E-A6DA-EE44-A37A-0DC4D01779FF}" type="slidenum">
              <a:rPr lang="it-IT" altLang="en-US"/>
              <a:pPr>
                <a:defRPr/>
              </a:pPr>
              <a:t>‹N›</a:t>
            </a:fld>
            <a:endParaRPr lang="it-IT" altLang="en-US"/>
          </a:p>
        </p:txBody>
      </p:sp>
    </p:spTree>
    <p:extLst>
      <p:ext uri="{BB962C8B-B14F-4D97-AF65-F5344CB8AC3E}">
        <p14:creationId xmlns:p14="http://schemas.microsoft.com/office/powerpoint/2010/main" val="2532036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lstStyle>
            <a:lvl1pPr algn="l">
              <a:defRPr sz="4000" b="1" cap="all"/>
            </a:lvl1pPr>
          </a:lstStyle>
          <a:p>
            <a:r>
              <a:rPr lang="it-IT"/>
              <a:t>Fare clic per modificare lo stile del titolo</a:t>
            </a:r>
            <a:endParaRPr lang="en-U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a:extLst>
              <a:ext uri="{FF2B5EF4-FFF2-40B4-BE49-F238E27FC236}">
                <a16:creationId xmlns:a16="http://schemas.microsoft.com/office/drawing/2014/main" id="{23525FDF-FBBC-8869-942A-327557480FF7}"/>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8E8A3FCB-FA71-6D88-896E-F9AF34BE080D}"/>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67123542-E114-F253-83BC-4A0F72AFAB64}"/>
              </a:ext>
            </a:extLst>
          </p:cNvPr>
          <p:cNvSpPr>
            <a:spLocks noGrp="1" noChangeArrowheads="1"/>
          </p:cNvSpPr>
          <p:nvPr>
            <p:ph type="sldNum" sz="quarter" idx="12"/>
          </p:nvPr>
        </p:nvSpPr>
        <p:spPr>
          <a:ln/>
        </p:spPr>
        <p:txBody>
          <a:bodyPr/>
          <a:lstStyle>
            <a:lvl1pPr>
              <a:defRPr/>
            </a:lvl1pPr>
          </a:lstStyle>
          <a:p>
            <a:pPr>
              <a:defRPr/>
            </a:pPr>
            <a:fld id="{81F94864-6C01-1842-A4FF-83D13775DDFC}" type="slidenum">
              <a:rPr lang="it-IT" altLang="en-US"/>
              <a:pPr>
                <a:defRPr/>
              </a:pPr>
              <a:t>‹N›</a:t>
            </a:fld>
            <a:endParaRPr lang="it-IT" altLang="en-US"/>
          </a:p>
        </p:txBody>
      </p:sp>
    </p:spTree>
    <p:extLst>
      <p:ext uri="{BB962C8B-B14F-4D97-AF65-F5344CB8AC3E}">
        <p14:creationId xmlns:p14="http://schemas.microsoft.com/office/powerpoint/2010/main" val="404151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Rectangle 4">
            <a:extLst>
              <a:ext uri="{FF2B5EF4-FFF2-40B4-BE49-F238E27FC236}">
                <a16:creationId xmlns:a16="http://schemas.microsoft.com/office/drawing/2014/main" id="{1A45259E-AFA8-6A9E-056A-C9270497173D}"/>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a:extLst>
              <a:ext uri="{FF2B5EF4-FFF2-40B4-BE49-F238E27FC236}">
                <a16:creationId xmlns:a16="http://schemas.microsoft.com/office/drawing/2014/main" id="{2FF23CC6-0FBB-5709-85EC-62E51E78F56B}"/>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a:extLst>
              <a:ext uri="{FF2B5EF4-FFF2-40B4-BE49-F238E27FC236}">
                <a16:creationId xmlns:a16="http://schemas.microsoft.com/office/drawing/2014/main" id="{2CA2886D-4434-0AE6-96A5-09A67F974522}"/>
              </a:ext>
            </a:extLst>
          </p:cNvPr>
          <p:cNvSpPr>
            <a:spLocks noGrp="1" noChangeArrowheads="1"/>
          </p:cNvSpPr>
          <p:nvPr>
            <p:ph type="sldNum" sz="quarter" idx="12"/>
          </p:nvPr>
        </p:nvSpPr>
        <p:spPr>
          <a:ln/>
        </p:spPr>
        <p:txBody>
          <a:bodyPr/>
          <a:lstStyle>
            <a:lvl1pPr>
              <a:defRPr/>
            </a:lvl1pPr>
          </a:lstStyle>
          <a:p>
            <a:pPr>
              <a:defRPr/>
            </a:pPr>
            <a:fld id="{1963CCF7-721F-A14E-AD89-AE66047DA47E}" type="slidenum">
              <a:rPr lang="it-IT" altLang="en-US"/>
              <a:pPr>
                <a:defRPr/>
              </a:pPr>
              <a:t>‹N›</a:t>
            </a:fld>
            <a:endParaRPr lang="it-IT" altLang="en-US"/>
          </a:p>
        </p:txBody>
      </p:sp>
    </p:spTree>
    <p:extLst>
      <p:ext uri="{BB962C8B-B14F-4D97-AF65-F5344CB8AC3E}">
        <p14:creationId xmlns:p14="http://schemas.microsoft.com/office/powerpoint/2010/main" val="1207408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endParaRPr lang="en-U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Rectangle 4">
            <a:extLst>
              <a:ext uri="{FF2B5EF4-FFF2-40B4-BE49-F238E27FC236}">
                <a16:creationId xmlns:a16="http://schemas.microsoft.com/office/drawing/2014/main" id="{C5539042-30A0-79F0-FB8F-88D907A60BF4}"/>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8" name="Rectangle 5">
            <a:extLst>
              <a:ext uri="{FF2B5EF4-FFF2-40B4-BE49-F238E27FC236}">
                <a16:creationId xmlns:a16="http://schemas.microsoft.com/office/drawing/2014/main" id="{64D8F8CD-3A30-3DD3-AF06-920BF19BFDDC}"/>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9" name="Rectangle 6">
            <a:extLst>
              <a:ext uri="{FF2B5EF4-FFF2-40B4-BE49-F238E27FC236}">
                <a16:creationId xmlns:a16="http://schemas.microsoft.com/office/drawing/2014/main" id="{C5152627-6AE0-C455-96BC-574B313552EE}"/>
              </a:ext>
            </a:extLst>
          </p:cNvPr>
          <p:cNvSpPr>
            <a:spLocks noGrp="1" noChangeArrowheads="1"/>
          </p:cNvSpPr>
          <p:nvPr>
            <p:ph type="sldNum" sz="quarter" idx="12"/>
          </p:nvPr>
        </p:nvSpPr>
        <p:spPr>
          <a:ln/>
        </p:spPr>
        <p:txBody>
          <a:bodyPr/>
          <a:lstStyle>
            <a:lvl1pPr>
              <a:defRPr/>
            </a:lvl1pPr>
          </a:lstStyle>
          <a:p>
            <a:pPr>
              <a:defRPr/>
            </a:pPr>
            <a:fld id="{8F160E12-E916-8F4D-9D8A-0C449912620E}" type="slidenum">
              <a:rPr lang="it-IT" altLang="en-US"/>
              <a:pPr>
                <a:defRPr/>
              </a:pPr>
              <a:t>‹N›</a:t>
            </a:fld>
            <a:endParaRPr lang="it-IT" altLang="en-US"/>
          </a:p>
        </p:txBody>
      </p:sp>
    </p:spTree>
    <p:extLst>
      <p:ext uri="{BB962C8B-B14F-4D97-AF65-F5344CB8AC3E}">
        <p14:creationId xmlns:p14="http://schemas.microsoft.com/office/powerpoint/2010/main" val="2535148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Rectangle 4">
            <a:extLst>
              <a:ext uri="{FF2B5EF4-FFF2-40B4-BE49-F238E27FC236}">
                <a16:creationId xmlns:a16="http://schemas.microsoft.com/office/drawing/2014/main" id="{61B0CBEF-27EB-8360-37F9-245D4CBE2966}"/>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4" name="Rectangle 5">
            <a:extLst>
              <a:ext uri="{FF2B5EF4-FFF2-40B4-BE49-F238E27FC236}">
                <a16:creationId xmlns:a16="http://schemas.microsoft.com/office/drawing/2014/main" id="{B116A951-4558-A248-C409-B8DD5FB23A33}"/>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5" name="Rectangle 6">
            <a:extLst>
              <a:ext uri="{FF2B5EF4-FFF2-40B4-BE49-F238E27FC236}">
                <a16:creationId xmlns:a16="http://schemas.microsoft.com/office/drawing/2014/main" id="{957465A9-E103-8B85-AAD3-59A3F7CACAE9}"/>
              </a:ext>
            </a:extLst>
          </p:cNvPr>
          <p:cNvSpPr>
            <a:spLocks noGrp="1" noChangeArrowheads="1"/>
          </p:cNvSpPr>
          <p:nvPr>
            <p:ph type="sldNum" sz="quarter" idx="12"/>
          </p:nvPr>
        </p:nvSpPr>
        <p:spPr>
          <a:ln/>
        </p:spPr>
        <p:txBody>
          <a:bodyPr/>
          <a:lstStyle>
            <a:lvl1pPr>
              <a:defRPr/>
            </a:lvl1pPr>
          </a:lstStyle>
          <a:p>
            <a:pPr>
              <a:defRPr/>
            </a:pPr>
            <a:fld id="{A4B20239-4DA1-CD4D-A06B-56E0D1950953}" type="slidenum">
              <a:rPr lang="it-IT" altLang="en-US"/>
              <a:pPr>
                <a:defRPr/>
              </a:pPr>
              <a:t>‹N›</a:t>
            </a:fld>
            <a:endParaRPr lang="it-IT" altLang="en-US"/>
          </a:p>
        </p:txBody>
      </p:sp>
    </p:spTree>
    <p:extLst>
      <p:ext uri="{BB962C8B-B14F-4D97-AF65-F5344CB8AC3E}">
        <p14:creationId xmlns:p14="http://schemas.microsoft.com/office/powerpoint/2010/main" val="1714109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424BBDB-F79B-4989-6FD2-5B80F90FEF20}"/>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3" name="Rectangle 5">
            <a:extLst>
              <a:ext uri="{FF2B5EF4-FFF2-40B4-BE49-F238E27FC236}">
                <a16:creationId xmlns:a16="http://schemas.microsoft.com/office/drawing/2014/main" id="{C826E0E8-1CB7-BE4D-6E6E-A18706860676}"/>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4" name="Rectangle 6">
            <a:extLst>
              <a:ext uri="{FF2B5EF4-FFF2-40B4-BE49-F238E27FC236}">
                <a16:creationId xmlns:a16="http://schemas.microsoft.com/office/drawing/2014/main" id="{220CBE2F-7DCC-FABA-DAB6-8FD5BECC4123}"/>
              </a:ext>
            </a:extLst>
          </p:cNvPr>
          <p:cNvSpPr>
            <a:spLocks noGrp="1" noChangeArrowheads="1"/>
          </p:cNvSpPr>
          <p:nvPr>
            <p:ph type="sldNum" sz="quarter" idx="12"/>
          </p:nvPr>
        </p:nvSpPr>
        <p:spPr>
          <a:ln/>
        </p:spPr>
        <p:txBody>
          <a:bodyPr/>
          <a:lstStyle>
            <a:lvl1pPr>
              <a:defRPr/>
            </a:lvl1pPr>
          </a:lstStyle>
          <a:p>
            <a:pPr>
              <a:defRPr/>
            </a:pPr>
            <a:fld id="{4D9472C1-5656-8144-B376-26618C334D0D}" type="slidenum">
              <a:rPr lang="it-IT" altLang="en-US"/>
              <a:pPr>
                <a:defRPr/>
              </a:pPr>
              <a:t>‹N›</a:t>
            </a:fld>
            <a:endParaRPr lang="it-IT" altLang="en-US"/>
          </a:p>
        </p:txBody>
      </p:sp>
    </p:spTree>
    <p:extLst>
      <p:ext uri="{BB962C8B-B14F-4D97-AF65-F5344CB8AC3E}">
        <p14:creationId xmlns:p14="http://schemas.microsoft.com/office/powerpoint/2010/main" val="2766874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endParaRPr lang="en-US"/>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a:extLst>
              <a:ext uri="{FF2B5EF4-FFF2-40B4-BE49-F238E27FC236}">
                <a16:creationId xmlns:a16="http://schemas.microsoft.com/office/drawing/2014/main" id="{8AB0B652-6F8B-2516-A23D-CD61A193311F}"/>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a:extLst>
              <a:ext uri="{FF2B5EF4-FFF2-40B4-BE49-F238E27FC236}">
                <a16:creationId xmlns:a16="http://schemas.microsoft.com/office/drawing/2014/main" id="{431429DE-9BB9-06AD-50CA-46798ED9D6C4}"/>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a:extLst>
              <a:ext uri="{FF2B5EF4-FFF2-40B4-BE49-F238E27FC236}">
                <a16:creationId xmlns:a16="http://schemas.microsoft.com/office/drawing/2014/main" id="{20F01842-7F83-C792-C3D9-C61C08E89DCA}"/>
              </a:ext>
            </a:extLst>
          </p:cNvPr>
          <p:cNvSpPr>
            <a:spLocks noGrp="1" noChangeArrowheads="1"/>
          </p:cNvSpPr>
          <p:nvPr>
            <p:ph type="sldNum" sz="quarter" idx="12"/>
          </p:nvPr>
        </p:nvSpPr>
        <p:spPr>
          <a:ln/>
        </p:spPr>
        <p:txBody>
          <a:bodyPr/>
          <a:lstStyle>
            <a:lvl1pPr>
              <a:defRPr/>
            </a:lvl1pPr>
          </a:lstStyle>
          <a:p>
            <a:pPr>
              <a:defRPr/>
            </a:pPr>
            <a:fld id="{DC6E1E31-FBE5-9948-98A2-29B07B847CBE}" type="slidenum">
              <a:rPr lang="it-IT" altLang="en-US"/>
              <a:pPr>
                <a:defRPr/>
              </a:pPr>
              <a:t>‹N›</a:t>
            </a:fld>
            <a:endParaRPr lang="it-IT" altLang="en-US"/>
          </a:p>
        </p:txBody>
      </p:sp>
    </p:spTree>
    <p:extLst>
      <p:ext uri="{BB962C8B-B14F-4D97-AF65-F5344CB8AC3E}">
        <p14:creationId xmlns:p14="http://schemas.microsoft.com/office/powerpoint/2010/main" val="2470346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endParaRPr lang="en-US"/>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a:extLst>
              <a:ext uri="{FF2B5EF4-FFF2-40B4-BE49-F238E27FC236}">
                <a16:creationId xmlns:a16="http://schemas.microsoft.com/office/drawing/2014/main" id="{92FCC041-5026-63EC-D860-4C060AEF971A}"/>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a:extLst>
              <a:ext uri="{FF2B5EF4-FFF2-40B4-BE49-F238E27FC236}">
                <a16:creationId xmlns:a16="http://schemas.microsoft.com/office/drawing/2014/main" id="{1DCBD691-68B3-1EDE-3570-5745B76DC04D}"/>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a:extLst>
              <a:ext uri="{FF2B5EF4-FFF2-40B4-BE49-F238E27FC236}">
                <a16:creationId xmlns:a16="http://schemas.microsoft.com/office/drawing/2014/main" id="{DE50AC6C-4694-E83A-A8F1-C6EF5CFFDE42}"/>
              </a:ext>
            </a:extLst>
          </p:cNvPr>
          <p:cNvSpPr>
            <a:spLocks noGrp="1" noChangeArrowheads="1"/>
          </p:cNvSpPr>
          <p:nvPr>
            <p:ph type="sldNum" sz="quarter" idx="12"/>
          </p:nvPr>
        </p:nvSpPr>
        <p:spPr>
          <a:ln/>
        </p:spPr>
        <p:txBody>
          <a:bodyPr/>
          <a:lstStyle>
            <a:lvl1pPr>
              <a:defRPr/>
            </a:lvl1pPr>
          </a:lstStyle>
          <a:p>
            <a:pPr>
              <a:defRPr/>
            </a:pPr>
            <a:fld id="{E5F906BE-1E1E-E145-A915-4FF314783B05}" type="slidenum">
              <a:rPr lang="it-IT" altLang="en-US"/>
              <a:pPr>
                <a:defRPr/>
              </a:pPr>
              <a:t>‹N›</a:t>
            </a:fld>
            <a:endParaRPr lang="it-IT" altLang="en-US"/>
          </a:p>
        </p:txBody>
      </p:sp>
    </p:spTree>
    <p:extLst>
      <p:ext uri="{BB962C8B-B14F-4D97-AF65-F5344CB8AC3E}">
        <p14:creationId xmlns:p14="http://schemas.microsoft.com/office/powerpoint/2010/main" val="217050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5B747BF-1593-51FC-12C7-03A8BEC06168}"/>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en-US"/>
              <a:t>Fare clic per modificare lo stile del titolo</a:t>
            </a:r>
          </a:p>
        </p:txBody>
      </p:sp>
      <p:sp>
        <p:nvSpPr>
          <p:cNvPr id="1027" name="Rectangle 3">
            <a:extLst>
              <a:ext uri="{FF2B5EF4-FFF2-40B4-BE49-F238E27FC236}">
                <a16:creationId xmlns:a16="http://schemas.microsoft.com/office/drawing/2014/main" id="{9F23F07B-33CB-66E3-34A5-CFE8CF8F5B6D}"/>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en-US"/>
              <a:t>Fare clic per modificare gli stili del testo dello schema</a:t>
            </a:r>
          </a:p>
          <a:p>
            <a:pPr lvl="1"/>
            <a:r>
              <a:rPr lang="it-IT" altLang="en-US"/>
              <a:t>Secondo livello</a:t>
            </a:r>
          </a:p>
          <a:p>
            <a:pPr lvl="2"/>
            <a:r>
              <a:rPr lang="it-IT" altLang="en-US"/>
              <a:t>Terzo livello</a:t>
            </a:r>
          </a:p>
          <a:p>
            <a:pPr lvl="3"/>
            <a:r>
              <a:rPr lang="it-IT" altLang="en-US"/>
              <a:t>Quarto livello</a:t>
            </a:r>
          </a:p>
          <a:p>
            <a:pPr lvl="4"/>
            <a:r>
              <a:rPr lang="it-IT" altLang="en-US"/>
              <a:t>Quinto livello</a:t>
            </a:r>
          </a:p>
        </p:txBody>
      </p:sp>
      <p:sp>
        <p:nvSpPr>
          <p:cNvPr id="51204" name="Rectangle 4">
            <a:extLst>
              <a:ext uri="{FF2B5EF4-FFF2-40B4-BE49-F238E27FC236}">
                <a16:creationId xmlns:a16="http://schemas.microsoft.com/office/drawing/2014/main" id="{FD00F742-F971-9441-8F72-7C0C892FDC81}"/>
              </a:ext>
            </a:extLst>
          </p:cNvPr>
          <p:cNvSpPr>
            <a:spLocks noGrp="1" noChangeArrowheads="1"/>
          </p:cNvSpPr>
          <p:nvPr>
            <p:ph type="dt" sz="half" idx="2"/>
          </p:nvPr>
        </p:nvSpPr>
        <p:spPr bwMode="auto">
          <a:xfrm>
            <a:off x="457200" y="6243638"/>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mj-lt"/>
                <a:cs typeface="Arial" charset="0"/>
              </a:defRPr>
            </a:lvl1pPr>
          </a:lstStyle>
          <a:p>
            <a:pPr>
              <a:defRPr/>
            </a:pPr>
            <a:endParaRPr lang="it-IT" altLang="en-US"/>
          </a:p>
        </p:txBody>
      </p:sp>
      <p:sp>
        <p:nvSpPr>
          <p:cNvPr id="51205" name="Rectangle 5">
            <a:extLst>
              <a:ext uri="{FF2B5EF4-FFF2-40B4-BE49-F238E27FC236}">
                <a16:creationId xmlns:a16="http://schemas.microsoft.com/office/drawing/2014/main" id="{4213D053-989F-EBC7-0E69-EA838EBB38DF}"/>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200">
                <a:latin typeface="+mj-lt"/>
                <a:cs typeface="Arial" charset="0"/>
              </a:defRPr>
            </a:lvl1pPr>
          </a:lstStyle>
          <a:p>
            <a:pPr>
              <a:defRPr/>
            </a:pPr>
            <a:endParaRPr lang="it-IT" altLang="en-US"/>
          </a:p>
        </p:txBody>
      </p:sp>
      <p:sp>
        <p:nvSpPr>
          <p:cNvPr id="51206" name="Rectangle 6">
            <a:extLst>
              <a:ext uri="{FF2B5EF4-FFF2-40B4-BE49-F238E27FC236}">
                <a16:creationId xmlns:a16="http://schemas.microsoft.com/office/drawing/2014/main" id="{6B39D5C9-7BDC-218C-522E-43BB47CFC79C}"/>
              </a:ext>
            </a:extLst>
          </p:cNvPr>
          <p:cNvSpPr>
            <a:spLocks noGrp="1" noChangeArrowheads="1"/>
          </p:cNvSpPr>
          <p:nvPr>
            <p:ph type="sldNum" sz="quarter" idx="4"/>
          </p:nvPr>
        </p:nvSpPr>
        <p:spPr bwMode="auto">
          <a:xfrm>
            <a:off x="6553200" y="6243638"/>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2D8B6F79-2C5C-1746-AE00-9436FEC37F8D}" type="slidenum">
              <a:rPr lang="it-IT" altLang="en-US"/>
              <a:pPr>
                <a:defRPr/>
              </a:pPr>
              <a:t>‹N›</a:t>
            </a:fld>
            <a:endParaRPr lang="it-IT" altLang="en-US"/>
          </a:p>
        </p:txBody>
      </p:sp>
      <p:sp>
        <p:nvSpPr>
          <p:cNvPr id="1031" name="Freeform 7">
            <a:extLst>
              <a:ext uri="{FF2B5EF4-FFF2-40B4-BE49-F238E27FC236}">
                <a16:creationId xmlns:a16="http://schemas.microsoft.com/office/drawing/2014/main" id="{67BCE2B4-2C11-796A-FF2B-08C044565C81}"/>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032" name="Line 8">
            <a:extLst>
              <a:ext uri="{FF2B5EF4-FFF2-40B4-BE49-F238E27FC236}">
                <a16:creationId xmlns:a16="http://schemas.microsoft.com/office/drawing/2014/main" id="{2D17555F-5724-3CFB-50FE-45102552B04B}"/>
              </a:ext>
            </a:extLst>
          </p:cNvPr>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it-IT"/>
          </a:p>
        </p:txBody>
      </p:sp>
    </p:spTree>
  </p:cSld>
  <p:clrMap bg1="lt1" tx1="dk1" bg2="lt2" tx2="dk2" accent1="accent1" accent2="accent2" accent3="accent3" accent4="accent4" accent5="accent5" accent6="accent6" hlink="hlink" folHlink="folHlink"/>
  <p:sldLayoutIdLst>
    <p:sldLayoutId id="2147483757"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sldNum="0"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cs typeface="Arial" charset="0"/>
        </a:defRPr>
      </a:lvl2pPr>
      <a:lvl3pPr algn="l" rtl="0" eaLnBrk="0" fontAlgn="base" hangingPunct="0">
        <a:spcBef>
          <a:spcPct val="0"/>
        </a:spcBef>
        <a:spcAft>
          <a:spcPct val="0"/>
        </a:spcAft>
        <a:defRPr sz="4200">
          <a:solidFill>
            <a:schemeClr val="tx2"/>
          </a:solidFill>
          <a:latin typeface="Garamond" pitchFamily="18" charset="0"/>
          <a:cs typeface="Arial" charset="0"/>
        </a:defRPr>
      </a:lvl3pPr>
      <a:lvl4pPr algn="l" rtl="0" eaLnBrk="0" fontAlgn="base" hangingPunct="0">
        <a:spcBef>
          <a:spcPct val="0"/>
        </a:spcBef>
        <a:spcAft>
          <a:spcPct val="0"/>
        </a:spcAft>
        <a:defRPr sz="4200">
          <a:solidFill>
            <a:schemeClr val="tx2"/>
          </a:solidFill>
          <a:latin typeface="Garamond" pitchFamily="18" charset="0"/>
          <a:cs typeface="Arial" charset="0"/>
        </a:defRPr>
      </a:lvl4pPr>
      <a:lvl5pPr algn="l" rtl="0" eaLnBrk="0" fontAlgn="base" hangingPunct="0">
        <a:spcBef>
          <a:spcPct val="0"/>
        </a:spcBef>
        <a:spcAft>
          <a:spcPct val="0"/>
        </a:spcAft>
        <a:defRPr sz="4200">
          <a:solidFill>
            <a:schemeClr val="tx2"/>
          </a:solidFill>
          <a:latin typeface="Garamond" pitchFamily="18" charset="0"/>
          <a:cs typeface="Arial" charset="0"/>
        </a:defRPr>
      </a:lvl5pPr>
      <a:lvl6pPr marL="457200" algn="l" rtl="0" fontAlgn="base">
        <a:spcBef>
          <a:spcPct val="0"/>
        </a:spcBef>
        <a:spcAft>
          <a:spcPct val="0"/>
        </a:spcAft>
        <a:defRPr sz="4200">
          <a:solidFill>
            <a:schemeClr val="tx2"/>
          </a:solidFill>
          <a:latin typeface="Garamond" pitchFamily="18" charset="0"/>
          <a:cs typeface="Arial" charset="0"/>
        </a:defRPr>
      </a:lvl6pPr>
      <a:lvl7pPr marL="914400" algn="l" rtl="0" fontAlgn="base">
        <a:spcBef>
          <a:spcPct val="0"/>
        </a:spcBef>
        <a:spcAft>
          <a:spcPct val="0"/>
        </a:spcAft>
        <a:defRPr sz="4200">
          <a:solidFill>
            <a:schemeClr val="tx2"/>
          </a:solidFill>
          <a:latin typeface="Garamond" pitchFamily="18" charset="0"/>
          <a:cs typeface="Arial" charset="0"/>
        </a:defRPr>
      </a:lvl7pPr>
      <a:lvl8pPr marL="1371600" algn="l" rtl="0" fontAlgn="base">
        <a:spcBef>
          <a:spcPct val="0"/>
        </a:spcBef>
        <a:spcAft>
          <a:spcPct val="0"/>
        </a:spcAft>
        <a:defRPr sz="4200">
          <a:solidFill>
            <a:schemeClr val="tx2"/>
          </a:solidFill>
          <a:latin typeface="Garamond" pitchFamily="18" charset="0"/>
          <a:cs typeface="Arial" charset="0"/>
        </a:defRPr>
      </a:lvl8pPr>
      <a:lvl9pPr marL="1828800" algn="l" rtl="0" fontAlgn="base">
        <a:spcBef>
          <a:spcPct val="0"/>
        </a:spcBef>
        <a:spcAft>
          <a:spcPct val="0"/>
        </a:spcAft>
        <a:defRPr sz="42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anci.it/fondo-opere-indifferibili-decreto-mef-rgs-per-risorse-alle-sa-che-nel-2022-non-hanno-avuto-accesso/"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9A9A854-B002-6848-2E15-A571A1F7F143}"/>
              </a:ext>
            </a:extLst>
          </p:cNvPr>
          <p:cNvSpPr>
            <a:spLocks noGrp="1" noChangeArrowheads="1"/>
          </p:cNvSpPr>
          <p:nvPr>
            <p:ph type="ctrTitle"/>
          </p:nvPr>
        </p:nvSpPr>
        <p:spPr>
          <a:xfrm>
            <a:off x="760412" y="1952624"/>
            <a:ext cx="7623175" cy="1368425"/>
          </a:xfrm>
        </p:spPr>
        <p:txBody>
          <a:bodyPr/>
          <a:lstStyle/>
          <a:p>
            <a:pPr algn="ctr" eaLnBrk="1" hangingPunct="1"/>
            <a:r>
              <a:rPr lang="it-IT" altLang="it-IT" sz="2600" b="1" dirty="0"/>
              <a:t>WEBINAR</a:t>
            </a:r>
            <a:br>
              <a:rPr lang="it-IT" altLang="it-IT" sz="2600" b="1" dirty="0"/>
            </a:br>
            <a:r>
              <a:rPr lang="it-IT" altLang="it-IT" sz="2600" b="1" dirty="0"/>
              <a:t>LEGGE DI BILANCIO 2023</a:t>
            </a:r>
            <a:br>
              <a:rPr lang="it-IT" altLang="it-IT" sz="2600" b="1" dirty="0"/>
            </a:br>
            <a:r>
              <a:rPr lang="it-IT" altLang="it-IT" sz="2600" b="1" dirty="0"/>
              <a:t>E PROVVEDIMENTI DI FINE ANNO</a:t>
            </a:r>
            <a:br>
              <a:rPr lang="it-IT" altLang="it-IT" sz="2800" b="1" dirty="0"/>
            </a:br>
            <a:endParaRPr lang="it-IT" altLang="it-IT" sz="3200" b="1" dirty="0"/>
          </a:p>
        </p:txBody>
      </p:sp>
      <p:sp>
        <p:nvSpPr>
          <p:cNvPr id="15362" name="Rectangle 3">
            <a:extLst>
              <a:ext uri="{FF2B5EF4-FFF2-40B4-BE49-F238E27FC236}">
                <a16:creationId xmlns:a16="http://schemas.microsoft.com/office/drawing/2014/main" id="{9BA0B038-17B2-C66A-7B91-D2D837E671EE}"/>
              </a:ext>
            </a:extLst>
          </p:cNvPr>
          <p:cNvSpPr>
            <a:spLocks noGrp="1" noChangeArrowheads="1"/>
          </p:cNvSpPr>
          <p:nvPr>
            <p:ph type="subTitle" idx="1"/>
          </p:nvPr>
        </p:nvSpPr>
        <p:spPr>
          <a:xfrm>
            <a:off x="971550" y="4221163"/>
            <a:ext cx="7200900" cy="2232025"/>
          </a:xfrm>
        </p:spPr>
        <p:txBody>
          <a:bodyPr/>
          <a:lstStyle/>
          <a:p>
            <a:pPr algn="ctr" eaLnBrk="1" hangingPunct="1">
              <a:lnSpc>
                <a:spcPct val="90000"/>
              </a:lnSpc>
              <a:defRPr/>
            </a:pPr>
            <a:endParaRPr lang="it-IT" altLang="it-IT" b="1" dirty="0">
              <a:solidFill>
                <a:schemeClr val="tx2"/>
              </a:solidFill>
              <a:latin typeface="+mj-lt"/>
              <a:ea typeface="+mj-ea"/>
              <a:cs typeface="+mj-cs"/>
            </a:endParaRPr>
          </a:p>
          <a:p>
            <a:pPr algn="ctr" eaLnBrk="1" hangingPunct="1">
              <a:lnSpc>
                <a:spcPct val="90000"/>
              </a:lnSpc>
              <a:defRPr/>
            </a:pPr>
            <a:r>
              <a:rPr lang="it-IT" altLang="it-IT" sz="2400" b="1" dirty="0">
                <a:solidFill>
                  <a:schemeClr val="tx2"/>
                </a:solidFill>
                <a:latin typeface="+mj-lt"/>
                <a:ea typeface="+mj-ea"/>
                <a:cs typeface="+mj-cs"/>
              </a:rPr>
              <a:t>STEFANIA DOTA</a:t>
            </a:r>
          </a:p>
          <a:p>
            <a:pPr algn="ctr" eaLnBrk="1" hangingPunct="1">
              <a:lnSpc>
                <a:spcPct val="90000"/>
              </a:lnSpc>
              <a:defRPr/>
            </a:pPr>
            <a:r>
              <a:rPr lang="it-IT" altLang="it-IT" sz="2400" b="1" dirty="0">
                <a:solidFill>
                  <a:schemeClr val="tx2"/>
                </a:solidFill>
                <a:latin typeface="+mj-lt"/>
                <a:ea typeface="+mj-ea"/>
                <a:cs typeface="+mj-cs"/>
              </a:rPr>
              <a:t>Vicesegretario Generale ANCI</a:t>
            </a:r>
          </a:p>
          <a:p>
            <a:pPr algn="ctr" eaLnBrk="1" hangingPunct="1">
              <a:lnSpc>
                <a:spcPct val="90000"/>
              </a:lnSpc>
              <a:defRPr/>
            </a:pPr>
            <a:endParaRPr lang="it-IT" altLang="it-IT" b="1" dirty="0">
              <a:solidFill>
                <a:schemeClr val="tx2"/>
              </a:solidFill>
              <a:latin typeface="+mj-lt"/>
              <a:ea typeface="+mj-ea"/>
              <a:cs typeface="+mj-cs"/>
            </a:endParaRPr>
          </a:p>
          <a:p>
            <a:pPr algn="ctr" eaLnBrk="1" hangingPunct="1">
              <a:lnSpc>
                <a:spcPct val="90000"/>
              </a:lnSpc>
              <a:defRPr/>
            </a:pPr>
            <a:r>
              <a:rPr lang="it-IT" altLang="it-IT" sz="2000" b="1" dirty="0">
                <a:solidFill>
                  <a:schemeClr val="tx2"/>
                </a:solidFill>
                <a:latin typeface="+mj-lt"/>
                <a:ea typeface="+mj-ea"/>
                <a:cs typeface="+mj-cs"/>
              </a:rPr>
              <a:t>16 gennaio 2023</a:t>
            </a:r>
          </a:p>
          <a:p>
            <a:pPr algn="ctr" eaLnBrk="1" hangingPunct="1">
              <a:lnSpc>
                <a:spcPct val="90000"/>
              </a:lnSpc>
              <a:defRPr/>
            </a:pPr>
            <a:endParaRPr lang="it-IT" altLang="it-IT" b="1" dirty="0">
              <a:solidFill>
                <a:schemeClr val="tx2"/>
              </a:solidFill>
              <a:latin typeface="+mj-lt"/>
              <a:ea typeface="+mj-ea"/>
              <a:cs typeface="+mj-cs"/>
            </a:endParaRPr>
          </a:p>
        </p:txBody>
      </p:sp>
      <p:pic>
        <p:nvPicPr>
          <p:cNvPr id="5124" name="Picture 5" descr="logo anci">
            <a:extLst>
              <a:ext uri="{FF2B5EF4-FFF2-40B4-BE49-F238E27FC236}">
                <a16:creationId xmlns:a16="http://schemas.microsoft.com/office/drawing/2014/main" id="{9A58C0DE-954C-28B5-DDE5-7E919284E0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638" y="620713"/>
            <a:ext cx="841375"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61800C-F56D-B2DF-3ED5-586EF960A255}"/>
              </a:ext>
            </a:extLst>
          </p:cNvPr>
          <p:cNvSpPr>
            <a:spLocks noGrp="1"/>
          </p:cNvSpPr>
          <p:nvPr>
            <p:ph type="title"/>
          </p:nvPr>
        </p:nvSpPr>
        <p:spPr/>
        <p:txBody>
          <a:bodyPr/>
          <a:lstStyle/>
          <a:p>
            <a:r>
              <a:rPr lang="it-IT" sz="2000" b="1" i="1" dirty="0">
                <a:solidFill>
                  <a:srgbClr val="CC6600"/>
                </a:solidFill>
                <a:effectLst/>
                <a:latin typeface="Garamond" panose="02020404030301010803" pitchFamily="18" charset="0"/>
                <a:ea typeface="Times New Roman" panose="02020603050405020304" pitchFamily="18" charset="0"/>
                <a:cs typeface="Times New Roman" panose="02020603050405020304" pitchFamily="18" charset="0"/>
              </a:rPr>
              <a:t>D.L. MILLEPROROGHE- D.L. 29 dicembre 2022 n. 198</a:t>
            </a:r>
            <a:endParaRPr lang="it-IT" sz="2000" i="1" dirty="0">
              <a:solidFill>
                <a:srgbClr val="CC6600"/>
              </a:solidFill>
            </a:endParaRPr>
          </a:p>
        </p:txBody>
      </p:sp>
      <p:sp>
        <p:nvSpPr>
          <p:cNvPr id="3" name="Segnaposto contenuto 2">
            <a:extLst>
              <a:ext uri="{FF2B5EF4-FFF2-40B4-BE49-F238E27FC236}">
                <a16:creationId xmlns:a16="http://schemas.microsoft.com/office/drawing/2014/main" id="{400F200C-C213-5C47-177A-FF600FA26666}"/>
              </a:ext>
            </a:extLst>
          </p:cNvPr>
          <p:cNvSpPr>
            <a:spLocks noGrp="1"/>
          </p:cNvSpPr>
          <p:nvPr>
            <p:ph idx="1"/>
          </p:nvPr>
        </p:nvSpPr>
        <p:spPr>
          <a:xfrm>
            <a:off x="475498" y="1151310"/>
            <a:ext cx="8229600" cy="909538"/>
          </a:xfrm>
        </p:spPr>
        <p:txBody>
          <a:bodyPr/>
          <a:lstStyle/>
          <a:p>
            <a:pPr marL="0" indent="0" algn="ctr">
              <a:buNone/>
            </a:pPr>
            <a:r>
              <a:rPr lang="it-IT" sz="1800" b="1" dirty="0">
                <a:solidFill>
                  <a:srgbClr val="CC6600"/>
                </a:solidFill>
                <a:effectLst/>
                <a:ea typeface="Times New Roman" panose="02020603050405020304" pitchFamily="18" charset="0"/>
                <a:cs typeface="Times New Roman" panose="02020603050405020304" pitchFamily="18" charset="0"/>
              </a:rPr>
              <a:t>Regolarizzazione delle posizioni contributive INPS </a:t>
            </a:r>
          </a:p>
          <a:p>
            <a:pPr marL="0" indent="0" algn="ctr">
              <a:buNone/>
            </a:pPr>
            <a:r>
              <a:rPr lang="it-IT" sz="1800" b="1" dirty="0">
                <a:solidFill>
                  <a:srgbClr val="CC6600"/>
                </a:solidFill>
                <a:effectLst/>
                <a:ea typeface="Times New Roman" panose="02020603050405020304" pitchFamily="18" charset="0"/>
                <a:cs typeface="Times New Roman" panose="02020603050405020304" pitchFamily="18" charset="0"/>
              </a:rPr>
              <a:t>(Art. 9, comma 1)</a:t>
            </a:r>
            <a:endParaRPr lang="it-IT" sz="1800" dirty="0">
              <a:solidFill>
                <a:srgbClr val="CC6600"/>
              </a:solidFill>
              <a:effectLst/>
              <a:ea typeface="Calibri" panose="020F0502020204030204" pitchFamily="34" charset="0"/>
              <a:cs typeface="Times New Roman" panose="02020603050405020304" pitchFamily="18" charset="0"/>
            </a:endParaRPr>
          </a:p>
          <a:p>
            <a:pPr marL="0" indent="0" algn="ctr">
              <a:buNone/>
            </a:pPr>
            <a:endParaRPr lang="it-IT" sz="1800" b="1" dirty="0">
              <a:solidFill>
                <a:srgbClr val="CC6600"/>
              </a:solidFill>
              <a:ea typeface="Calibri" panose="020F0502020204030204" pitchFamily="34" charset="0"/>
              <a:cs typeface="Times New Roman" panose="02020603050405020304" pitchFamily="18" charset="0"/>
            </a:endParaRPr>
          </a:p>
          <a:p>
            <a:pPr marL="0" indent="0">
              <a:buNone/>
            </a:pPr>
            <a:endParaRPr lang="it-IT" sz="1800" dirty="0">
              <a:effectLst/>
              <a:ea typeface="Calibri" panose="020F0502020204030204" pitchFamily="34" charset="0"/>
              <a:cs typeface="Times New Roman" panose="02020603050405020304" pitchFamily="18" charset="0"/>
            </a:endParaRPr>
          </a:p>
          <a:p>
            <a:pPr marL="0" indent="0">
              <a:buNone/>
            </a:pPr>
            <a:endParaRPr lang="it-IT" dirty="0"/>
          </a:p>
        </p:txBody>
      </p:sp>
      <p:sp>
        <p:nvSpPr>
          <p:cNvPr id="4" name="CasellaDiTesto 3">
            <a:extLst>
              <a:ext uri="{FF2B5EF4-FFF2-40B4-BE49-F238E27FC236}">
                <a16:creationId xmlns:a16="http://schemas.microsoft.com/office/drawing/2014/main" id="{F2325206-4D8F-B75A-A1ED-63B90C17060A}"/>
              </a:ext>
            </a:extLst>
          </p:cNvPr>
          <p:cNvSpPr txBox="1"/>
          <p:nvPr/>
        </p:nvSpPr>
        <p:spPr>
          <a:xfrm flipH="1">
            <a:off x="323528" y="2060848"/>
            <a:ext cx="8229599" cy="3864328"/>
          </a:xfrm>
          <a:prstGeom prst="rect">
            <a:avLst/>
          </a:prstGeom>
          <a:noFill/>
        </p:spPr>
        <p:txBody>
          <a:bodyPr wrap="square" rtlCol="0">
            <a:spAutoFit/>
          </a:bodyPr>
          <a:lstStyle/>
          <a:p>
            <a:pPr algn="just">
              <a:lnSpc>
                <a:spcPct val="107000"/>
              </a:lnSpc>
              <a:spcAft>
                <a:spcPts val="800"/>
              </a:spcAft>
            </a:pPr>
            <a:r>
              <a:rPr lang="it-IT" sz="1600" dirty="0">
                <a:effectLst/>
                <a:latin typeface="+mn-lt"/>
                <a:ea typeface="Calibri" panose="020F0502020204030204" pitchFamily="34" charset="0"/>
                <a:cs typeface="Times New Roman" panose="02020603050405020304" pitchFamily="18" charset="0"/>
              </a:rPr>
              <a:t>La norma, </a:t>
            </a:r>
            <a:r>
              <a:rPr lang="it-IT" sz="1600" b="1" dirty="0">
                <a:effectLst/>
                <a:latin typeface="+mn-lt"/>
                <a:ea typeface="Calibri" panose="020F0502020204030204" pitchFamily="34" charset="0"/>
                <a:cs typeface="Times New Roman" panose="02020603050405020304" pitchFamily="18" charset="0"/>
              </a:rPr>
              <a:t>richiesta dall’ANCI</a:t>
            </a:r>
            <a:r>
              <a:rPr lang="it-IT" sz="1600" dirty="0">
                <a:effectLst/>
                <a:latin typeface="+mn-lt"/>
                <a:ea typeface="Calibri" panose="020F0502020204030204" pitchFamily="34" charset="0"/>
                <a:cs typeface="Times New Roman" panose="02020603050405020304" pitchFamily="18" charset="0"/>
              </a:rPr>
              <a:t>, a seguito delle difficoltà e della complessità delle procedure di revisione delle posizioni contributive segnalate dalle sedi regionali dell’INPS, </a:t>
            </a:r>
            <a:r>
              <a:rPr lang="it-IT" sz="1600" b="1" dirty="0">
                <a:effectLst/>
                <a:latin typeface="+mn-lt"/>
                <a:ea typeface="Calibri" panose="020F0502020204030204" pitchFamily="34" charset="0"/>
                <a:cs typeface="Times New Roman" panose="02020603050405020304" pitchFamily="18" charset="0"/>
              </a:rPr>
              <a:t>proroga </a:t>
            </a:r>
            <a:r>
              <a:rPr lang="it-IT" sz="1600" b="1" u="sng" dirty="0">
                <a:effectLst/>
                <a:latin typeface="+mn-lt"/>
                <a:ea typeface="Calibri" panose="020F0502020204030204" pitchFamily="34" charset="0"/>
                <a:cs typeface="Times New Roman" panose="02020603050405020304" pitchFamily="18" charset="0"/>
              </a:rPr>
              <a:t>al 31 dicembre 2023</a:t>
            </a:r>
            <a:r>
              <a:rPr lang="it-IT" sz="1600" b="1" dirty="0">
                <a:effectLst/>
                <a:latin typeface="+mn-lt"/>
                <a:ea typeface="Calibri" panose="020F0502020204030204" pitchFamily="34" charset="0"/>
                <a:cs typeface="Times New Roman" panose="02020603050405020304" pitchFamily="18" charset="0"/>
              </a:rPr>
              <a:t> il termine per la regolarizzazione delle posizioni contributive</a:t>
            </a:r>
            <a:r>
              <a:rPr lang="it-IT" sz="1600" dirty="0">
                <a:effectLst/>
                <a:latin typeface="+mn-lt"/>
                <a:ea typeface="Calibri" panose="020F0502020204030204" pitchFamily="34" charset="0"/>
                <a:cs typeface="Times New Roman" panose="02020603050405020304" pitchFamily="18" charset="0"/>
              </a:rPr>
              <a:t> di cui all’articolo 3, comma 10-bis, della legge 335/1995, così come modificato dal decreto legge n. 4/2019.</a:t>
            </a:r>
          </a:p>
          <a:p>
            <a:pPr algn="just">
              <a:lnSpc>
                <a:spcPct val="107000"/>
              </a:lnSpc>
              <a:spcAft>
                <a:spcPts val="800"/>
              </a:spcAft>
            </a:pPr>
            <a:r>
              <a:rPr lang="it-IT" sz="1600" dirty="0">
                <a:effectLst/>
                <a:latin typeface="+mn-lt"/>
                <a:ea typeface="Calibri" panose="020F0502020204030204" pitchFamily="34" charset="0"/>
                <a:cs typeface="Times New Roman" panose="02020603050405020304" pitchFamily="18" charset="0"/>
              </a:rPr>
              <a:t>Si ricorda che secondo tale norma per le gestioni previdenziali esclusive e per i fondi per i trattamenti di previdenza, i trattamenti di fine rapporto e i trattamenti di fine servizio amministrati dall'INPS cui sono iscritti i lavoratori dipendenti delle amministrazioni pubbliche di cui al decreto legislativo 30 marzo 2001, n. 165, i termini di prescrizione di cui ai commi 9 e 10, riferiti agli obblighi relativi alle contribuzioni di previdenza e assistenza sociale obbligatoria afferenti ai periodi di competenza fino al 31 dicembre 2017, non si applicano fino al 31 dicembre 2022, fatti salvi gli effetti di provvedimenti giurisdizionali passati in giudicato nonché il diritto all'integrale trattamento pensionistico del lavoratore.</a:t>
            </a:r>
          </a:p>
        </p:txBody>
      </p:sp>
    </p:spTree>
    <p:extLst>
      <p:ext uri="{BB962C8B-B14F-4D97-AF65-F5344CB8AC3E}">
        <p14:creationId xmlns:p14="http://schemas.microsoft.com/office/powerpoint/2010/main" val="593831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3438A1E-0611-0D68-7EE3-773C8CA272C3}"/>
              </a:ext>
            </a:extLst>
          </p:cNvPr>
          <p:cNvSpPr>
            <a:spLocks noGrp="1" noChangeArrowheads="1"/>
          </p:cNvSpPr>
          <p:nvPr>
            <p:ph type="title"/>
          </p:nvPr>
        </p:nvSpPr>
        <p:spPr>
          <a:xfrm>
            <a:off x="457200" y="277813"/>
            <a:ext cx="8229600" cy="558800"/>
          </a:xfrm>
        </p:spPr>
        <p:txBody>
          <a:bodyPr/>
          <a:lstStyle/>
          <a:p>
            <a:pPr eaLnBrk="1" hangingPunct="1"/>
            <a:br>
              <a:rPr lang="it-IT" altLang="it-IT" sz="1800" b="1" i="1" dirty="0"/>
            </a:br>
            <a:r>
              <a:rPr lang="it-IT" altLang="it-IT" sz="1800" b="1" i="1" dirty="0"/>
              <a:t>	</a:t>
            </a:r>
            <a:r>
              <a:rPr lang="it-IT" altLang="it-IT" sz="2400" b="1" i="1" dirty="0"/>
              <a:t>			</a:t>
            </a:r>
          </a:p>
        </p:txBody>
      </p:sp>
      <p:sp>
        <p:nvSpPr>
          <p:cNvPr id="4099" name="Rectangle 3">
            <a:extLst>
              <a:ext uri="{FF2B5EF4-FFF2-40B4-BE49-F238E27FC236}">
                <a16:creationId xmlns:a16="http://schemas.microsoft.com/office/drawing/2014/main" id="{91883ECE-22F2-0B17-3D6C-7D9C3D591F55}"/>
              </a:ext>
            </a:extLst>
          </p:cNvPr>
          <p:cNvSpPr>
            <a:spLocks noGrp="1" noChangeArrowheads="1"/>
          </p:cNvSpPr>
          <p:nvPr>
            <p:ph type="body" idx="1"/>
          </p:nvPr>
        </p:nvSpPr>
        <p:spPr>
          <a:xfrm>
            <a:off x="590872" y="1224955"/>
            <a:ext cx="8229599" cy="907902"/>
          </a:xfrm>
        </p:spPr>
        <p:txBody>
          <a:bodyPr/>
          <a:lstStyle/>
          <a:p>
            <a:pPr algn="just" eaLnBrk="1" hangingPunct="1">
              <a:lnSpc>
                <a:spcPct val="90000"/>
              </a:lnSpc>
              <a:buFont typeface="Wingdings" pitchFamily="2" charset="2"/>
              <a:buNone/>
            </a:pPr>
            <a:endParaRPr lang="it-IT" altLang="it-IT" sz="2000" dirty="0"/>
          </a:p>
          <a:p>
            <a:pPr marL="342900" lvl="1" indent="0" algn="just" eaLnBrk="1" hangingPunct="1">
              <a:lnSpc>
                <a:spcPct val="90000"/>
              </a:lnSpc>
              <a:buFont typeface="Wingdings" pitchFamily="2" charset="2"/>
              <a:buNone/>
            </a:pPr>
            <a:endParaRPr lang="it-IT" altLang="it-IT" sz="1600" dirty="0"/>
          </a:p>
          <a:p>
            <a:pPr algn="just" eaLnBrk="1" hangingPunct="1">
              <a:lnSpc>
                <a:spcPct val="90000"/>
              </a:lnSpc>
              <a:buFont typeface="Wingdings" pitchFamily="2" charset="2"/>
              <a:buNone/>
            </a:pPr>
            <a:endParaRPr lang="it-IT" altLang="it-IT" sz="2000" dirty="0"/>
          </a:p>
          <a:p>
            <a:pPr algn="just" eaLnBrk="1" hangingPunct="1">
              <a:lnSpc>
                <a:spcPct val="90000"/>
              </a:lnSpc>
              <a:buFont typeface="Wingdings" pitchFamily="2" charset="2"/>
              <a:buNone/>
            </a:pPr>
            <a:r>
              <a:rPr lang="it-IT" altLang="it-IT" sz="2000" dirty="0"/>
              <a:t>	</a:t>
            </a:r>
          </a:p>
          <a:p>
            <a:pPr algn="just" eaLnBrk="1" hangingPunct="1">
              <a:lnSpc>
                <a:spcPct val="90000"/>
              </a:lnSpc>
              <a:buFont typeface="Wingdings" pitchFamily="2" charset="2"/>
              <a:buNone/>
            </a:pPr>
            <a:endParaRPr lang="it-IT" altLang="it-IT" sz="1200" dirty="0"/>
          </a:p>
        </p:txBody>
      </p:sp>
      <p:pic>
        <p:nvPicPr>
          <p:cNvPr id="6148" name="Picture 4" descr="logo%20anci%20dorato">
            <a:extLst>
              <a:ext uri="{FF2B5EF4-FFF2-40B4-BE49-F238E27FC236}">
                <a16:creationId xmlns:a16="http://schemas.microsoft.com/office/drawing/2014/main" id="{B01C59ED-8646-B010-EF39-18105A19BE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12A973B2-00D6-5AE7-A90E-982E52D51496}"/>
              </a:ext>
            </a:extLst>
          </p:cNvPr>
          <p:cNvSpPr txBox="1"/>
          <p:nvPr/>
        </p:nvSpPr>
        <p:spPr>
          <a:xfrm rot="10800000" flipV="1">
            <a:off x="561653" y="1484784"/>
            <a:ext cx="8363272" cy="3570208"/>
          </a:xfrm>
          <a:prstGeom prst="rect">
            <a:avLst/>
          </a:prstGeom>
          <a:noFill/>
        </p:spPr>
        <p:txBody>
          <a:bodyPr wrap="square" rtlCol="0">
            <a:spAutoFit/>
          </a:bodyPr>
          <a:lstStyle/>
          <a:p>
            <a:pPr algn="ctr"/>
            <a:r>
              <a:rPr lang="it-IT" sz="2400" b="1" dirty="0">
                <a:solidFill>
                  <a:schemeClr val="tx2"/>
                </a:solidFill>
              </a:rPr>
              <a:t>LA LEGGE DI BILANCIO 2023</a:t>
            </a:r>
          </a:p>
          <a:p>
            <a:pPr algn="ctr"/>
            <a:endParaRPr lang="it-IT" sz="2400" b="1" i="1" dirty="0">
              <a:solidFill>
                <a:schemeClr val="tx2"/>
              </a:solidFill>
            </a:endParaRPr>
          </a:p>
          <a:p>
            <a:pPr algn="ctr"/>
            <a:endParaRPr lang="it-IT" sz="2400" b="1" i="1" dirty="0">
              <a:solidFill>
                <a:schemeClr val="tx2"/>
              </a:solidFill>
            </a:endParaRPr>
          </a:p>
          <a:p>
            <a:pPr algn="ctr"/>
            <a:r>
              <a:rPr lang="it-IT" sz="2400" b="1" i="1" dirty="0">
                <a:solidFill>
                  <a:schemeClr val="tx2"/>
                </a:solidFill>
              </a:rPr>
              <a:t>LEGGE 29 DICEMBRE 2022 N. 197</a:t>
            </a:r>
          </a:p>
          <a:p>
            <a:pPr algn="ctr"/>
            <a:endParaRPr lang="it-IT" sz="2000" b="1" i="1" dirty="0">
              <a:solidFill>
                <a:schemeClr val="tx2"/>
              </a:solidFill>
            </a:endParaRPr>
          </a:p>
          <a:p>
            <a:pPr algn="ctr"/>
            <a:r>
              <a:rPr lang="it-IT" sz="2000" b="1" i="1" dirty="0">
                <a:solidFill>
                  <a:schemeClr val="tx2"/>
                </a:solidFill>
              </a:rPr>
              <a:t>Pubblicata sul SO della Gazzetta Ufficiale n. 43/L </a:t>
            </a:r>
          </a:p>
          <a:p>
            <a:pPr algn="ctr"/>
            <a:endParaRPr lang="it-IT" sz="2000" b="1" i="1" dirty="0">
              <a:solidFill>
                <a:schemeClr val="tx2"/>
              </a:solidFill>
            </a:endParaRPr>
          </a:p>
          <a:p>
            <a:pPr algn="ctr"/>
            <a:endParaRPr lang="it-IT" sz="2000" b="1" i="1" dirty="0">
              <a:solidFill>
                <a:schemeClr val="tx2"/>
              </a:solidFill>
            </a:endParaRPr>
          </a:p>
          <a:p>
            <a:pPr algn="ctr"/>
            <a:r>
              <a:rPr lang="it-IT" sz="2000" b="1" i="1" dirty="0">
                <a:solidFill>
                  <a:schemeClr val="tx2"/>
                </a:solidFill>
              </a:rPr>
              <a:t>Entrata in vigore il 1 gennaio 2023</a:t>
            </a:r>
          </a:p>
          <a:p>
            <a:endParaRPr lang="it-IT" sz="1400" dirty="0"/>
          </a:p>
          <a:p>
            <a:r>
              <a:rPr lang="it-IT" sz="1600" b="1" dirty="0">
                <a:solidFill>
                  <a:srgbClr val="FF0000"/>
                </a:solidFill>
                <a:cs typeface="Times New Roman" panose="02020603050405020304" pitchFamily="18" charset="0"/>
              </a:rPr>
              <a:t>								</a:t>
            </a:r>
            <a:endParaRPr lang="it-IT" sz="1600" dirty="0"/>
          </a:p>
        </p:txBody>
      </p:sp>
    </p:spTree>
    <p:extLst>
      <p:ext uri="{BB962C8B-B14F-4D97-AF65-F5344CB8AC3E}">
        <p14:creationId xmlns:p14="http://schemas.microsoft.com/office/powerpoint/2010/main" val="1353184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61800C-F56D-B2DF-3ED5-586EF960A255}"/>
              </a:ext>
            </a:extLst>
          </p:cNvPr>
          <p:cNvSpPr>
            <a:spLocks noGrp="1"/>
          </p:cNvSpPr>
          <p:nvPr>
            <p:ph type="title"/>
          </p:nvPr>
        </p:nvSpPr>
        <p:spPr/>
        <p:txBody>
          <a:bodyPr/>
          <a:lstStyle/>
          <a:p>
            <a:pPr algn="just"/>
            <a:r>
              <a:rPr lang="it-IT" sz="2000" b="1" i="1" dirty="0">
                <a:solidFill>
                  <a:srgbClr val="00CC66"/>
                </a:solidFill>
                <a:effectLst/>
                <a:latin typeface="Garamond" panose="02020404030301010803" pitchFamily="18" charset="0"/>
                <a:ea typeface="Calibri" panose="020F0502020204030204" pitchFamily="34" charset="0"/>
                <a:cs typeface="Times New Roman" panose="02020603050405020304" pitchFamily="18" charset="0"/>
              </a:rPr>
              <a:t>LEGGE DI BILANCIO 2023 - Legge 29 dicembre 2022 n. 197</a:t>
            </a:r>
          </a:p>
        </p:txBody>
      </p:sp>
      <p:sp>
        <p:nvSpPr>
          <p:cNvPr id="3" name="Segnaposto contenuto 2">
            <a:extLst>
              <a:ext uri="{FF2B5EF4-FFF2-40B4-BE49-F238E27FC236}">
                <a16:creationId xmlns:a16="http://schemas.microsoft.com/office/drawing/2014/main" id="{400F200C-C213-5C47-177A-FF600FA26666}"/>
              </a:ext>
            </a:extLst>
          </p:cNvPr>
          <p:cNvSpPr>
            <a:spLocks noGrp="1"/>
          </p:cNvSpPr>
          <p:nvPr>
            <p:ph idx="1"/>
          </p:nvPr>
        </p:nvSpPr>
        <p:spPr>
          <a:xfrm>
            <a:off x="457200" y="1600200"/>
            <a:ext cx="8229600" cy="748679"/>
          </a:xfrm>
        </p:spPr>
        <p:txBody>
          <a:bodyPr/>
          <a:lstStyle/>
          <a:p>
            <a:pPr marL="0" indent="0" algn="ctr">
              <a:buNone/>
            </a:pPr>
            <a:r>
              <a:rPr lang="it-IT" sz="1800" b="1" dirty="0">
                <a:solidFill>
                  <a:srgbClr val="00CC66"/>
                </a:solidFill>
                <a:cs typeface="Times New Roman" panose="02020603050405020304" pitchFamily="18" charset="0"/>
              </a:rPr>
              <a:t>Smart working per lavoratori fragili</a:t>
            </a:r>
          </a:p>
          <a:p>
            <a:pPr marL="0" indent="0" algn="ctr">
              <a:buNone/>
            </a:pPr>
            <a:r>
              <a:rPr lang="it-IT" sz="1800" b="1" dirty="0">
                <a:solidFill>
                  <a:srgbClr val="00CC66"/>
                </a:solidFill>
                <a:cs typeface="Times New Roman" panose="02020603050405020304" pitchFamily="18" charset="0"/>
              </a:rPr>
              <a:t> (Art. 1, comma 306)</a:t>
            </a:r>
          </a:p>
          <a:p>
            <a:pPr marL="0" indent="0" algn="ctr">
              <a:buNone/>
            </a:pPr>
            <a:endParaRPr lang="it-IT" sz="1800" b="1" dirty="0">
              <a:solidFill>
                <a:srgbClr val="2F5496"/>
              </a:solidFill>
              <a:ea typeface="Calibri" panose="020F0502020204030204" pitchFamily="34" charset="0"/>
              <a:cs typeface="Times New Roman" panose="02020603050405020304" pitchFamily="18" charset="0"/>
            </a:endParaRPr>
          </a:p>
          <a:p>
            <a:pPr marL="0" indent="0">
              <a:buNone/>
            </a:pPr>
            <a:endParaRPr lang="it-IT" sz="1800" dirty="0">
              <a:effectLst/>
              <a:ea typeface="Calibri" panose="020F0502020204030204" pitchFamily="34" charset="0"/>
              <a:cs typeface="Times New Roman" panose="02020603050405020304" pitchFamily="18" charset="0"/>
            </a:endParaRPr>
          </a:p>
          <a:p>
            <a:pPr marL="0" indent="0">
              <a:buNone/>
            </a:pPr>
            <a:endParaRPr lang="it-IT" dirty="0"/>
          </a:p>
        </p:txBody>
      </p:sp>
      <p:sp>
        <p:nvSpPr>
          <p:cNvPr id="4" name="CasellaDiTesto 3">
            <a:extLst>
              <a:ext uri="{FF2B5EF4-FFF2-40B4-BE49-F238E27FC236}">
                <a16:creationId xmlns:a16="http://schemas.microsoft.com/office/drawing/2014/main" id="{F2325206-4D8F-B75A-A1ED-63B90C17060A}"/>
              </a:ext>
            </a:extLst>
          </p:cNvPr>
          <p:cNvSpPr txBox="1"/>
          <p:nvPr/>
        </p:nvSpPr>
        <p:spPr>
          <a:xfrm flipH="1">
            <a:off x="469643" y="2060848"/>
            <a:ext cx="8229599" cy="2723823"/>
          </a:xfrm>
          <a:prstGeom prst="rect">
            <a:avLst/>
          </a:prstGeom>
          <a:noFill/>
        </p:spPr>
        <p:txBody>
          <a:bodyPr wrap="square" rtlCol="0">
            <a:spAutoFit/>
          </a:bodyPr>
          <a:lstStyle/>
          <a:p>
            <a:pPr algn="just">
              <a:spcAft>
                <a:spcPts val="200"/>
              </a:spcAft>
            </a:pPr>
            <a:endParaRPr lang="it-IT"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endParaRPr>
          </a:p>
          <a:p>
            <a:pPr algn="just">
              <a:spcAft>
                <a:spcPts val="200"/>
              </a:spcAft>
            </a:pPr>
            <a:endParaRPr lang="it-IT"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a:p>
            <a:pPr algn="just">
              <a:lnSpc>
                <a:spcPct val="150000"/>
              </a:lnSpc>
              <a:spcAft>
                <a:spcPts val="200"/>
              </a:spcAft>
            </a:pPr>
            <a:r>
              <a:rPr lang="it-IT" sz="1800" dirty="0">
                <a:solidFill>
                  <a:srgbClr val="000000"/>
                </a:solidFill>
                <a:effectLst/>
                <a:ea typeface="Times New Roman" panose="02020603050405020304" pitchFamily="18" charset="0"/>
              </a:rPr>
              <a:t>La norma concerne l'applicazione, nel primo trimestre del 2023, dell'istituto del </a:t>
            </a:r>
            <a:r>
              <a:rPr lang="it-IT" sz="1800" b="1" dirty="0">
                <a:solidFill>
                  <a:srgbClr val="000000"/>
                </a:solidFill>
                <a:effectLst/>
                <a:ea typeface="Times New Roman" panose="02020603050405020304" pitchFamily="18" charset="0"/>
              </a:rPr>
              <a:t>lavoro in modalità agile per i dipendenti</a:t>
            </a:r>
            <a:r>
              <a:rPr lang="it-IT" sz="1800" dirty="0">
                <a:solidFill>
                  <a:srgbClr val="000000"/>
                </a:solidFill>
                <a:effectLst/>
                <a:ea typeface="Times New Roman" panose="02020603050405020304" pitchFamily="18" charset="0"/>
              </a:rPr>
              <a:t>, pubblici e privati, rientranti nelle situazioni di fragilità di cui al D.M. 4 febbraio 2022. Si prevede che il datore di lavoro, per tali soggetti, assicuri lo svolgimento della prestazione lavorativa con tale modalità.</a:t>
            </a:r>
            <a:endParaRPr lang="it-IT" sz="1800" dirty="0">
              <a:effectLst/>
              <a:ea typeface="Calibri" panose="020F0502020204030204" pitchFamily="34" charset="0"/>
            </a:endParaRPr>
          </a:p>
        </p:txBody>
      </p:sp>
    </p:spTree>
    <p:extLst>
      <p:ext uri="{BB962C8B-B14F-4D97-AF65-F5344CB8AC3E}">
        <p14:creationId xmlns:p14="http://schemas.microsoft.com/office/powerpoint/2010/main" val="3299466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61800C-F56D-B2DF-3ED5-586EF960A255}"/>
              </a:ext>
            </a:extLst>
          </p:cNvPr>
          <p:cNvSpPr>
            <a:spLocks noGrp="1"/>
          </p:cNvSpPr>
          <p:nvPr>
            <p:ph type="title"/>
          </p:nvPr>
        </p:nvSpPr>
        <p:spPr/>
        <p:txBody>
          <a:bodyPr/>
          <a:lstStyle/>
          <a:p>
            <a:pPr algn="just"/>
            <a:r>
              <a:rPr lang="it-IT" sz="2000" b="1" i="1" dirty="0">
                <a:solidFill>
                  <a:srgbClr val="00CC66"/>
                </a:solidFill>
                <a:latin typeface="Garamond" panose="02020404030301010803" pitchFamily="18" charset="0"/>
                <a:cs typeface="Times New Roman" panose="02020603050405020304" pitchFamily="18" charset="0"/>
              </a:rPr>
              <a:t>LEGGE DI BILANCIO 2023- Legge 29 dicembre 2022 n. 197</a:t>
            </a:r>
          </a:p>
        </p:txBody>
      </p:sp>
      <p:sp>
        <p:nvSpPr>
          <p:cNvPr id="3" name="Segnaposto contenuto 2">
            <a:extLst>
              <a:ext uri="{FF2B5EF4-FFF2-40B4-BE49-F238E27FC236}">
                <a16:creationId xmlns:a16="http://schemas.microsoft.com/office/drawing/2014/main" id="{400F200C-C213-5C47-177A-FF600FA26666}"/>
              </a:ext>
            </a:extLst>
          </p:cNvPr>
          <p:cNvSpPr>
            <a:spLocks noGrp="1"/>
          </p:cNvSpPr>
          <p:nvPr>
            <p:ph idx="1"/>
          </p:nvPr>
        </p:nvSpPr>
        <p:spPr>
          <a:xfrm>
            <a:off x="323528" y="1379203"/>
            <a:ext cx="8363272" cy="720080"/>
          </a:xfrm>
        </p:spPr>
        <p:txBody>
          <a:bodyPr/>
          <a:lstStyle/>
          <a:p>
            <a:pPr marL="0" indent="0" algn="ctr">
              <a:buNone/>
            </a:pPr>
            <a:r>
              <a:rPr lang="it-IT" sz="1800" b="1" dirty="0">
                <a:solidFill>
                  <a:srgbClr val="00CC66"/>
                </a:solidFill>
                <a:cs typeface="Times New Roman" panose="02020603050405020304" pitchFamily="18" charset="0"/>
              </a:rPr>
              <a:t>Emolumento accessorio una tantum </a:t>
            </a:r>
          </a:p>
          <a:p>
            <a:pPr marL="0" indent="0" algn="ctr">
              <a:buNone/>
            </a:pPr>
            <a:r>
              <a:rPr lang="it-IT" sz="1800" b="1" dirty="0">
                <a:solidFill>
                  <a:srgbClr val="00CC66"/>
                </a:solidFill>
                <a:cs typeface="Times New Roman" panose="02020603050405020304" pitchFamily="18" charset="0"/>
              </a:rPr>
              <a:t>(Art. 1, commi 330-332)</a:t>
            </a:r>
          </a:p>
          <a:p>
            <a:pPr marL="0" indent="0" algn="ctr">
              <a:buNone/>
            </a:pPr>
            <a:endParaRPr lang="it-IT" sz="1800" b="1" dirty="0">
              <a:solidFill>
                <a:srgbClr val="00CC66"/>
              </a:solidFill>
              <a:cs typeface="Times New Roman" panose="02020603050405020304" pitchFamily="18" charset="0"/>
            </a:endParaRPr>
          </a:p>
          <a:p>
            <a:pPr marL="0" indent="0">
              <a:buNone/>
            </a:pPr>
            <a:endParaRPr lang="it-IT" sz="1800" dirty="0">
              <a:effectLst/>
              <a:ea typeface="Calibri" panose="020F0502020204030204" pitchFamily="34" charset="0"/>
              <a:cs typeface="Times New Roman" panose="02020603050405020304" pitchFamily="18" charset="0"/>
            </a:endParaRPr>
          </a:p>
          <a:p>
            <a:pPr marL="0" indent="0">
              <a:buNone/>
            </a:pPr>
            <a:endParaRPr lang="it-IT" dirty="0"/>
          </a:p>
        </p:txBody>
      </p:sp>
      <p:sp>
        <p:nvSpPr>
          <p:cNvPr id="4" name="CasellaDiTesto 3">
            <a:extLst>
              <a:ext uri="{FF2B5EF4-FFF2-40B4-BE49-F238E27FC236}">
                <a16:creationId xmlns:a16="http://schemas.microsoft.com/office/drawing/2014/main" id="{F2325206-4D8F-B75A-A1ED-63B90C17060A}"/>
              </a:ext>
            </a:extLst>
          </p:cNvPr>
          <p:cNvSpPr txBox="1"/>
          <p:nvPr/>
        </p:nvSpPr>
        <p:spPr>
          <a:xfrm flipH="1">
            <a:off x="323528" y="2060848"/>
            <a:ext cx="8229599" cy="3718967"/>
          </a:xfrm>
          <a:prstGeom prst="rect">
            <a:avLst/>
          </a:prstGeom>
          <a:noFill/>
        </p:spPr>
        <p:txBody>
          <a:bodyPr wrap="square" rtlCol="0">
            <a:spAutoFit/>
          </a:bodyPr>
          <a:lstStyle/>
          <a:p>
            <a:pPr algn="just">
              <a:spcAft>
                <a:spcPts val="200"/>
              </a:spcAft>
            </a:pPr>
            <a:endParaRPr lang="it-IT"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endParaRPr>
          </a:p>
          <a:p>
            <a:pPr algn="just"/>
            <a:r>
              <a:rPr lang="it-IT" sz="1800" dirty="0">
                <a:solidFill>
                  <a:srgbClr val="000000"/>
                </a:solidFill>
                <a:effectLst/>
                <a:latin typeface="+mn-lt"/>
                <a:ea typeface="Calibri" panose="020F0502020204030204" pitchFamily="34" charset="0"/>
                <a:cs typeface="Times New Roman" panose="02020603050405020304" pitchFamily="18" charset="0"/>
              </a:rPr>
              <a:t>E’ previsto, </a:t>
            </a:r>
            <a:r>
              <a:rPr lang="it-IT" sz="1800" u="sng" dirty="0">
                <a:solidFill>
                  <a:srgbClr val="000000"/>
                </a:solidFill>
                <a:effectLst/>
                <a:latin typeface="+mn-lt"/>
                <a:ea typeface="Calibri" panose="020F0502020204030204" pitchFamily="34" charset="0"/>
                <a:cs typeface="Times New Roman" panose="02020603050405020304" pitchFamily="18" charset="0"/>
              </a:rPr>
              <a:t>per il solo anno 2023</a:t>
            </a:r>
            <a:r>
              <a:rPr lang="it-IT" sz="1800" dirty="0">
                <a:solidFill>
                  <a:srgbClr val="000000"/>
                </a:solidFill>
                <a:effectLst/>
                <a:latin typeface="+mn-lt"/>
                <a:ea typeface="Calibri" panose="020F0502020204030204" pitchFamily="34" charset="0"/>
                <a:cs typeface="Times New Roman" panose="02020603050405020304" pitchFamily="18" charset="0"/>
              </a:rPr>
              <a:t>, un </a:t>
            </a:r>
            <a:r>
              <a:rPr lang="it-IT" sz="1800" b="1" dirty="0">
                <a:solidFill>
                  <a:srgbClr val="000000"/>
                </a:solidFill>
                <a:effectLst/>
                <a:latin typeface="+mn-lt"/>
                <a:ea typeface="Calibri" panose="020F0502020204030204" pitchFamily="34" charset="0"/>
                <a:cs typeface="Times New Roman" panose="02020603050405020304" pitchFamily="18" charset="0"/>
              </a:rPr>
              <a:t>incremento</a:t>
            </a:r>
            <a:r>
              <a:rPr lang="it-IT" sz="1800" dirty="0">
                <a:solidFill>
                  <a:srgbClr val="000000"/>
                </a:solidFill>
                <a:effectLst/>
                <a:latin typeface="+mn-lt"/>
                <a:ea typeface="Calibri" panose="020F0502020204030204" pitchFamily="34" charset="0"/>
                <a:cs typeface="Times New Roman" panose="02020603050405020304" pitchFamily="18" charset="0"/>
              </a:rPr>
              <a:t> per la contrattazione collettiva nazionale (in applicazione dell'articolo 48, comma 1, del decreto legislativo 30 marzo 2001, n. 165), e per i miglioramenti economici del personale statale in regime di diritto pubblico (di cui all’articolo 1, comma 609 della legge  30 dicembre 2021, n. 234) </a:t>
            </a:r>
            <a:r>
              <a:rPr lang="it-IT" sz="1800" b="1" dirty="0">
                <a:solidFill>
                  <a:srgbClr val="000000"/>
                </a:solidFill>
                <a:effectLst/>
                <a:latin typeface="+mn-lt"/>
                <a:ea typeface="Calibri" panose="020F0502020204030204" pitchFamily="34" charset="0"/>
                <a:cs typeface="Times New Roman" panose="02020603050405020304" pitchFamily="18" charset="0"/>
              </a:rPr>
              <a:t>di 1 miliardo di euro  destinato all’erogazione di un emolumento accessorio una tantum</a:t>
            </a:r>
            <a:r>
              <a:rPr lang="it-IT" sz="1800" dirty="0">
                <a:solidFill>
                  <a:srgbClr val="000000"/>
                </a:solidFill>
                <a:effectLst/>
                <a:latin typeface="+mn-lt"/>
                <a:ea typeface="Calibri" panose="020F0502020204030204" pitchFamily="34" charset="0"/>
                <a:cs typeface="Times New Roman" panose="02020603050405020304" pitchFamily="18" charset="0"/>
              </a:rPr>
              <a:t>, da corrispondere per tredici mensilità, da determinarsi nella misura  dell’1,5 per cento dello stipendio, con effetti ai soli fini del trattamento di quiescenza.  </a:t>
            </a:r>
          </a:p>
          <a:p>
            <a:pPr algn="just"/>
            <a:endParaRPr lang="it-IT" sz="1800" dirty="0">
              <a:effectLst/>
              <a:latin typeface="+mn-lt"/>
              <a:ea typeface="Calibri" panose="020F0502020204030204" pitchFamily="34" charset="0"/>
              <a:cs typeface="Times New Roman" panose="02020603050405020304" pitchFamily="18" charset="0"/>
            </a:endParaRPr>
          </a:p>
          <a:p>
            <a:pPr algn="just"/>
            <a:r>
              <a:rPr lang="it-IT" sz="1800" b="1" i="1" dirty="0">
                <a:solidFill>
                  <a:srgbClr val="000000"/>
                </a:solidFill>
                <a:effectLst/>
                <a:latin typeface="+mn-lt"/>
                <a:ea typeface="Calibri" panose="020F0502020204030204" pitchFamily="34" charset="0"/>
                <a:cs typeface="Times New Roman" panose="02020603050405020304" pitchFamily="18" charset="0"/>
              </a:rPr>
              <a:t>La norma stabilisce che per il personale dipendente dei Comuni, gli oneri sono posti a carico dei rispettivi bilanci ai sensi dell’articolo 48, comma 2, del decreto legislativo 30 marzo 2001, n. 165.</a:t>
            </a:r>
            <a:endParaRPr lang="it-IT" sz="1800"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6550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61800C-F56D-B2DF-3ED5-586EF960A255}"/>
              </a:ext>
            </a:extLst>
          </p:cNvPr>
          <p:cNvSpPr>
            <a:spLocks noGrp="1"/>
          </p:cNvSpPr>
          <p:nvPr>
            <p:ph type="title"/>
          </p:nvPr>
        </p:nvSpPr>
        <p:spPr/>
        <p:txBody>
          <a:bodyPr/>
          <a:lstStyle/>
          <a:p>
            <a:pPr algn="just"/>
            <a:r>
              <a:rPr lang="it-IT" sz="2000" b="1" i="1" dirty="0">
                <a:solidFill>
                  <a:srgbClr val="00CC66"/>
                </a:solidFill>
                <a:latin typeface="Garamond" panose="02020404030301010803" pitchFamily="18" charset="0"/>
                <a:cs typeface="Times New Roman" panose="02020603050405020304" pitchFamily="18" charset="0"/>
              </a:rPr>
              <a:t>LEGGE DI BILANCIO 2023- Legge 29 dicembre 2022 n. 197</a:t>
            </a:r>
          </a:p>
        </p:txBody>
      </p:sp>
      <p:sp>
        <p:nvSpPr>
          <p:cNvPr id="3" name="Segnaposto contenuto 2">
            <a:extLst>
              <a:ext uri="{FF2B5EF4-FFF2-40B4-BE49-F238E27FC236}">
                <a16:creationId xmlns:a16="http://schemas.microsoft.com/office/drawing/2014/main" id="{400F200C-C213-5C47-177A-FF600FA26666}"/>
              </a:ext>
            </a:extLst>
          </p:cNvPr>
          <p:cNvSpPr>
            <a:spLocks noGrp="1"/>
          </p:cNvSpPr>
          <p:nvPr>
            <p:ph idx="1"/>
          </p:nvPr>
        </p:nvSpPr>
        <p:spPr>
          <a:xfrm>
            <a:off x="323528" y="1208407"/>
            <a:ext cx="8229599" cy="1139824"/>
          </a:xfrm>
        </p:spPr>
        <p:txBody>
          <a:bodyPr/>
          <a:lstStyle/>
          <a:p>
            <a:pPr marL="0" indent="0" algn="ctr">
              <a:buNone/>
            </a:pPr>
            <a:r>
              <a:rPr lang="it-IT" sz="1800" b="1" dirty="0">
                <a:solidFill>
                  <a:srgbClr val="00CC66"/>
                </a:solidFill>
                <a:cs typeface="Times New Roman" panose="02020603050405020304" pitchFamily="18" charset="0"/>
              </a:rPr>
              <a:t>Fondo MEF per compensare revisione prezzi derivante dall’aumento del costo dei materiali da costruzione per le opere pubbliche </a:t>
            </a:r>
          </a:p>
          <a:p>
            <a:pPr marL="0" indent="0" algn="ctr">
              <a:buNone/>
            </a:pPr>
            <a:r>
              <a:rPr lang="it-IT" sz="1800" b="1" dirty="0">
                <a:solidFill>
                  <a:srgbClr val="00CC66"/>
                </a:solidFill>
                <a:cs typeface="Times New Roman" panose="02020603050405020304" pitchFamily="18" charset="0"/>
              </a:rPr>
              <a:t>			(Art. 1, commi 369-379) 			1/2</a:t>
            </a:r>
          </a:p>
          <a:p>
            <a:pPr marL="0" indent="0" algn="ctr">
              <a:buNone/>
            </a:pPr>
            <a:r>
              <a:rPr lang="it-IT" sz="1800" b="1" dirty="0">
                <a:solidFill>
                  <a:srgbClr val="00CC66"/>
                </a:solidFill>
                <a:cs typeface="Times New Roman" panose="02020603050405020304" pitchFamily="18" charset="0"/>
              </a:rPr>
              <a:t>								</a:t>
            </a:r>
            <a:r>
              <a:rPr lang="it-IT" sz="1800" b="1" dirty="0">
                <a:solidFill>
                  <a:srgbClr val="2F5496"/>
                </a:solidFill>
                <a:cs typeface="Times New Roman" panose="02020603050405020304" pitchFamily="18" charset="0"/>
              </a:rPr>
              <a:t>							</a:t>
            </a:r>
            <a:endParaRPr lang="it-IT" sz="1800" b="1" dirty="0">
              <a:solidFill>
                <a:srgbClr val="FF0000"/>
              </a:solidFill>
              <a:cs typeface="Times New Roman" panose="02020603050405020304" pitchFamily="18" charset="0"/>
            </a:endParaRPr>
          </a:p>
          <a:p>
            <a:pPr marL="0" indent="0">
              <a:buNone/>
            </a:pPr>
            <a:endParaRPr lang="it-IT" sz="1800" b="1" dirty="0">
              <a:solidFill>
                <a:srgbClr val="2F5496"/>
              </a:solidFill>
              <a:cs typeface="Times New Roman" panose="02020603050405020304" pitchFamily="18" charset="0"/>
            </a:endParaRPr>
          </a:p>
          <a:p>
            <a:pPr marL="0" indent="0">
              <a:buNone/>
            </a:pPr>
            <a:endParaRPr lang="it-IT" sz="1800" dirty="0">
              <a:effectLst/>
              <a:ea typeface="Calibri" panose="020F0502020204030204" pitchFamily="34" charset="0"/>
              <a:cs typeface="Times New Roman" panose="02020603050405020304" pitchFamily="18" charset="0"/>
            </a:endParaRPr>
          </a:p>
          <a:p>
            <a:pPr marL="0" indent="0">
              <a:buNone/>
            </a:pPr>
            <a:endParaRPr lang="it-IT" dirty="0"/>
          </a:p>
        </p:txBody>
      </p:sp>
      <p:sp>
        <p:nvSpPr>
          <p:cNvPr id="4" name="CasellaDiTesto 3">
            <a:extLst>
              <a:ext uri="{FF2B5EF4-FFF2-40B4-BE49-F238E27FC236}">
                <a16:creationId xmlns:a16="http://schemas.microsoft.com/office/drawing/2014/main" id="{F2325206-4D8F-B75A-A1ED-63B90C17060A}"/>
              </a:ext>
            </a:extLst>
          </p:cNvPr>
          <p:cNvSpPr txBox="1"/>
          <p:nvPr/>
        </p:nvSpPr>
        <p:spPr>
          <a:xfrm flipH="1">
            <a:off x="323528" y="2060848"/>
            <a:ext cx="8229599" cy="4088299"/>
          </a:xfrm>
          <a:prstGeom prst="rect">
            <a:avLst/>
          </a:prstGeom>
          <a:noFill/>
        </p:spPr>
        <p:txBody>
          <a:bodyPr wrap="square" rtlCol="0">
            <a:spAutoFit/>
          </a:bodyPr>
          <a:lstStyle/>
          <a:p>
            <a:pPr algn="ctr"/>
            <a:endParaRPr lang="it-IT" sz="1800" dirty="0">
              <a:solidFill>
                <a:srgbClr val="000000"/>
              </a:solidFill>
              <a:effectLst/>
              <a:latin typeface="+mn-lt"/>
              <a:ea typeface="Calibri" panose="020F0502020204030204" pitchFamily="34" charset="0"/>
              <a:cs typeface="Times New Roman" panose="02020603050405020304" pitchFamily="18" charset="0"/>
            </a:endParaRPr>
          </a:p>
          <a:p>
            <a:pPr algn="just"/>
            <a:endParaRPr lang="it-IT" sz="1600" dirty="0">
              <a:solidFill>
                <a:srgbClr val="000000"/>
              </a:solidFill>
              <a:latin typeface="+mn-lt"/>
              <a:ea typeface="Calibri" panose="020F0502020204030204" pitchFamily="34" charset="0"/>
              <a:cs typeface="Times New Roman" panose="02020603050405020304" pitchFamily="18" charset="0"/>
            </a:endParaRPr>
          </a:p>
          <a:p>
            <a:pPr algn="just"/>
            <a:r>
              <a:rPr lang="it-IT" sz="1600" dirty="0">
                <a:solidFill>
                  <a:srgbClr val="000000"/>
                </a:solidFill>
                <a:effectLst/>
                <a:latin typeface="+mn-lt"/>
                <a:ea typeface="Calibri" panose="020F0502020204030204" pitchFamily="34" charset="0"/>
                <a:cs typeface="Times New Roman" panose="02020603050405020304" pitchFamily="18" charset="0"/>
              </a:rPr>
              <a:t>Per fronteggiare gli aumenti eccezionali dei prezzi dei materiali da costruzione, nonché dei carburanti e dei prodotti energetici, registrati a seguito dell’aggiornamento, </a:t>
            </a:r>
            <a:r>
              <a:rPr lang="it-IT" sz="1600" b="1" dirty="0">
                <a:solidFill>
                  <a:srgbClr val="000000"/>
                </a:solidFill>
                <a:effectLst/>
                <a:latin typeface="+mn-lt"/>
                <a:ea typeface="Calibri" panose="020F0502020204030204" pitchFamily="34" charset="0"/>
                <a:cs typeface="Times New Roman" panose="02020603050405020304" pitchFamily="18" charset="0"/>
              </a:rPr>
              <a:t>per l’anno 2023</a:t>
            </a:r>
            <a:r>
              <a:rPr lang="it-IT" sz="1600" dirty="0">
                <a:solidFill>
                  <a:srgbClr val="000000"/>
                </a:solidFill>
                <a:effectLst/>
                <a:latin typeface="+mn-lt"/>
                <a:ea typeface="Calibri" panose="020F0502020204030204" pitchFamily="34" charset="0"/>
                <a:cs typeface="Times New Roman" panose="02020603050405020304" pitchFamily="18" charset="0"/>
              </a:rPr>
              <a:t>, dei prezzari regionali </a:t>
            </a:r>
            <a:r>
              <a:rPr lang="it-IT" sz="1600" dirty="0">
                <a:effectLst/>
                <a:latin typeface="+mn-lt"/>
                <a:ea typeface="Calibri" panose="020F0502020204030204" pitchFamily="34" charset="0"/>
                <a:cs typeface="Times New Roman" panose="02020603050405020304" pitchFamily="18" charset="0"/>
              </a:rPr>
              <a:t>(ai sensi de</a:t>
            </a:r>
            <a:r>
              <a:rPr lang="it-IT" sz="1600" dirty="0">
                <a:solidFill>
                  <a:srgbClr val="000000"/>
                </a:solidFill>
                <a:effectLst/>
                <a:latin typeface="+mn-lt"/>
                <a:ea typeface="Calibri" panose="020F0502020204030204" pitchFamily="34" charset="0"/>
                <a:cs typeface="Times New Roman" panose="02020603050405020304" pitchFamily="18" charset="0"/>
              </a:rPr>
              <a:t>ll'art. 23, comma 16, terzo periodo, del D. Lgs. 50/2016) e </a:t>
            </a:r>
            <a:r>
              <a:rPr lang="it-IT" sz="1600" b="1" u="sng" dirty="0">
                <a:solidFill>
                  <a:srgbClr val="000000"/>
                </a:solidFill>
                <a:effectLst/>
                <a:latin typeface="+mn-lt"/>
                <a:ea typeface="Calibri" panose="020F0502020204030204" pitchFamily="34" charset="0"/>
                <a:cs typeface="Times New Roman" panose="02020603050405020304" pitchFamily="18" charset="0"/>
              </a:rPr>
              <a:t>in relazione alle procedure di affidamento delle opere pubbliche avviate dal 1° gennaio 2023 al 31 dicembre 2023</a:t>
            </a:r>
            <a:r>
              <a:rPr lang="it-IT" sz="1600" dirty="0">
                <a:solidFill>
                  <a:srgbClr val="000000"/>
                </a:solidFill>
                <a:effectLst/>
                <a:latin typeface="+mn-lt"/>
                <a:ea typeface="Calibri" panose="020F0502020204030204" pitchFamily="34" charset="0"/>
                <a:cs typeface="Times New Roman" panose="02020603050405020304" pitchFamily="18" charset="0"/>
              </a:rPr>
              <a:t>, anche tramite accordi quadro ovvero affidate a contraente generale, </a:t>
            </a:r>
            <a:r>
              <a:rPr lang="it-IT" sz="1600" b="1" dirty="0">
                <a:solidFill>
                  <a:srgbClr val="000000"/>
                </a:solidFill>
                <a:effectLst/>
                <a:latin typeface="+mn-lt"/>
                <a:ea typeface="Calibri" panose="020F0502020204030204" pitchFamily="34" charset="0"/>
                <a:cs typeface="Times New Roman" panose="02020603050405020304" pitchFamily="18" charset="0"/>
              </a:rPr>
              <a:t>la dotazione del Fondo per l’avvio delle opere indifferibili </a:t>
            </a:r>
            <a:r>
              <a:rPr lang="it-IT" sz="1600" dirty="0">
                <a:solidFill>
                  <a:srgbClr val="000000"/>
                </a:solidFill>
                <a:effectLst/>
                <a:latin typeface="+mn-lt"/>
                <a:ea typeface="Calibri" panose="020F0502020204030204" pitchFamily="34" charset="0"/>
                <a:cs typeface="Times New Roman" panose="02020603050405020304" pitchFamily="18" charset="0"/>
              </a:rPr>
              <a:t>di cui all’articolo 26, comma 7, del decreto-legge 18 maggio 2022, n. 50, </a:t>
            </a:r>
            <a:r>
              <a:rPr lang="it-IT" sz="1600" b="1" dirty="0">
                <a:solidFill>
                  <a:srgbClr val="000000"/>
                </a:solidFill>
                <a:effectLst/>
                <a:latin typeface="+mn-lt"/>
                <a:ea typeface="Calibri" panose="020F0502020204030204" pitchFamily="34" charset="0"/>
                <a:cs typeface="Times New Roman" panose="02020603050405020304" pitchFamily="18" charset="0"/>
              </a:rPr>
              <a:t>è incrementata di 500 milioni di euro per il 2023, di </a:t>
            </a:r>
            <a:r>
              <a:rPr lang="it-IT" sz="1600" b="1" dirty="0">
                <a:effectLst/>
                <a:latin typeface="+mn-lt"/>
                <a:ea typeface="Calibri" panose="020F0502020204030204" pitchFamily="34" charset="0"/>
                <a:cs typeface="Times New Roman" panose="02020603050405020304" pitchFamily="18" charset="0"/>
              </a:rPr>
              <a:t>1 miliardo</a:t>
            </a:r>
            <a:r>
              <a:rPr lang="it-IT" sz="1600" b="1" dirty="0">
                <a:solidFill>
                  <a:srgbClr val="000000"/>
                </a:solidFill>
                <a:effectLst/>
                <a:latin typeface="+mn-lt"/>
                <a:ea typeface="Calibri" panose="020F0502020204030204" pitchFamily="34" charset="0"/>
                <a:cs typeface="Times New Roman" panose="02020603050405020304" pitchFamily="18" charset="0"/>
              </a:rPr>
              <a:t> di euro per il 2024, 2 mili</a:t>
            </a:r>
            <a:r>
              <a:rPr lang="it-IT" sz="1600" b="1" dirty="0">
                <a:effectLst/>
                <a:latin typeface="+mn-lt"/>
                <a:ea typeface="Calibri" panose="020F0502020204030204" pitchFamily="34" charset="0"/>
                <a:cs typeface="Times New Roman" panose="02020603050405020304" pitchFamily="18" charset="0"/>
              </a:rPr>
              <a:t>ardi</a:t>
            </a:r>
            <a:r>
              <a:rPr lang="it-IT" sz="1600" b="1" dirty="0">
                <a:solidFill>
                  <a:srgbClr val="000000"/>
                </a:solidFill>
                <a:effectLst/>
                <a:latin typeface="+mn-lt"/>
                <a:ea typeface="Calibri" panose="020F0502020204030204" pitchFamily="34" charset="0"/>
                <a:cs typeface="Times New Roman" panose="02020603050405020304" pitchFamily="18" charset="0"/>
              </a:rPr>
              <a:t> di euro per l’anno 2025, 3</a:t>
            </a:r>
            <a:r>
              <a:rPr lang="it-IT" sz="1600" b="1" dirty="0">
                <a:effectLst/>
                <a:latin typeface="+mn-lt"/>
                <a:ea typeface="Calibri" panose="020F0502020204030204" pitchFamily="34" charset="0"/>
                <a:cs typeface="Times New Roman" panose="02020603050405020304" pitchFamily="18" charset="0"/>
              </a:rPr>
              <a:t> miliardi di euro</a:t>
            </a:r>
            <a:r>
              <a:rPr lang="it-IT" sz="1600" b="1" dirty="0">
                <a:solidFill>
                  <a:srgbClr val="000000"/>
                </a:solidFill>
                <a:effectLst/>
                <a:latin typeface="+mn-lt"/>
                <a:ea typeface="Calibri" panose="020F0502020204030204" pitchFamily="34" charset="0"/>
                <a:cs typeface="Times New Roman" panose="02020603050405020304" pitchFamily="18" charset="0"/>
              </a:rPr>
              <a:t> per l’anno 2026 e 3</a:t>
            </a:r>
            <a:r>
              <a:rPr lang="it-IT" sz="1600" b="1" dirty="0">
                <a:effectLst/>
                <a:latin typeface="+mn-lt"/>
                <a:ea typeface="Calibri" panose="020F0502020204030204" pitchFamily="34" charset="0"/>
                <a:cs typeface="Times New Roman" panose="02020603050405020304" pitchFamily="18" charset="0"/>
              </a:rPr>
              <a:t>,5 miliardi</a:t>
            </a:r>
            <a:r>
              <a:rPr lang="it-IT" sz="1600" b="1" dirty="0">
                <a:solidFill>
                  <a:srgbClr val="000000"/>
                </a:solidFill>
                <a:effectLst/>
                <a:latin typeface="+mn-lt"/>
                <a:ea typeface="Calibri" panose="020F0502020204030204" pitchFamily="34" charset="0"/>
                <a:cs typeface="Times New Roman" panose="02020603050405020304" pitchFamily="18" charset="0"/>
              </a:rPr>
              <a:t> per l’anno 2027</a:t>
            </a:r>
            <a:r>
              <a:rPr lang="it-IT" sz="1600" dirty="0">
                <a:solidFill>
                  <a:srgbClr val="000000"/>
                </a:solidFill>
                <a:effectLst/>
                <a:latin typeface="+mn-lt"/>
                <a:ea typeface="Calibri" panose="020F0502020204030204" pitchFamily="34" charset="0"/>
                <a:cs typeface="Times New Roman" panose="02020603050405020304" pitchFamily="18" charset="0"/>
              </a:rPr>
              <a:t>.  </a:t>
            </a:r>
            <a:endParaRPr lang="it-IT" sz="1600" dirty="0">
              <a:effectLst/>
              <a:latin typeface="+mn-lt"/>
              <a:ea typeface="Calibri" panose="020F0502020204030204" pitchFamily="34" charset="0"/>
              <a:cs typeface="Times New Roman" panose="02020603050405020304" pitchFamily="18" charset="0"/>
            </a:endParaRPr>
          </a:p>
          <a:p>
            <a:pPr algn="just">
              <a:spcAft>
                <a:spcPts val="225"/>
              </a:spcAft>
            </a:pPr>
            <a:r>
              <a:rPr lang="it-IT" sz="1600" dirty="0">
                <a:solidFill>
                  <a:srgbClr val="000000"/>
                </a:solidFill>
                <a:effectLst/>
                <a:latin typeface="+mn-lt"/>
                <a:ea typeface="Times New Roman" panose="02020603050405020304" pitchFamily="18" charset="0"/>
              </a:rPr>
              <a:t>Per le stesse finalità e a valere sulle risorse del succitato Fondo, agli interventi degli enti locali, finanziati con risorse previste dal PNRR, nonché dal PNC, </a:t>
            </a:r>
            <a:r>
              <a:rPr lang="it-IT" sz="1600" b="1" u="sng" dirty="0">
                <a:solidFill>
                  <a:srgbClr val="000000"/>
                </a:solidFill>
                <a:effectLst/>
                <a:latin typeface="+mn-lt"/>
                <a:ea typeface="Times New Roman" panose="02020603050405020304" pitchFamily="18" charset="0"/>
              </a:rPr>
              <a:t>è preassegnato</a:t>
            </a:r>
            <a:r>
              <a:rPr lang="it-IT" sz="1600" dirty="0">
                <a:solidFill>
                  <a:srgbClr val="000000"/>
                </a:solidFill>
                <a:effectLst/>
                <a:latin typeface="+mn-lt"/>
                <a:ea typeface="Times New Roman" panose="02020603050405020304" pitchFamily="18" charset="0"/>
              </a:rPr>
              <a:t>, un contributo aggiuntivo </a:t>
            </a:r>
            <a:r>
              <a:rPr lang="it-IT" sz="1600" b="1" u="sng" dirty="0">
                <a:solidFill>
                  <a:srgbClr val="000000"/>
                </a:solidFill>
                <a:effectLst/>
                <a:latin typeface="+mn-lt"/>
                <a:ea typeface="Times New Roman" panose="02020603050405020304" pitchFamily="18" charset="0"/>
              </a:rPr>
              <a:t>pari al 10 per cento </a:t>
            </a:r>
            <a:r>
              <a:rPr lang="it-IT" sz="1600" dirty="0">
                <a:solidFill>
                  <a:srgbClr val="000000"/>
                </a:solidFill>
                <a:effectLst/>
                <a:latin typeface="+mn-lt"/>
                <a:ea typeface="Times New Roman" panose="02020603050405020304" pitchFamily="18" charset="0"/>
              </a:rPr>
              <a:t>dell’importo stabilito nel decreto di assegnazione, di cui al predetto decreto. 				</a:t>
            </a:r>
          </a:p>
          <a:p>
            <a:pPr algn="just">
              <a:spcAft>
                <a:spcPts val="225"/>
              </a:spcAft>
            </a:pPr>
            <a:r>
              <a:rPr lang="it-IT" sz="1600" b="1" dirty="0">
                <a:solidFill>
                  <a:srgbClr val="000000"/>
                </a:solidFill>
                <a:latin typeface="+mn-lt"/>
                <a:cs typeface="Times New Roman" panose="02020603050405020304" pitchFamily="18" charset="0"/>
              </a:rPr>
              <a:t>								</a:t>
            </a:r>
            <a:endParaRPr lang="it-IT" sz="1600" dirty="0">
              <a:effectLst/>
              <a:latin typeface="+mn-lt"/>
              <a:ea typeface="Times New Roman" panose="02020603050405020304" pitchFamily="18" charset="0"/>
            </a:endParaRPr>
          </a:p>
        </p:txBody>
      </p:sp>
    </p:spTree>
    <p:extLst>
      <p:ext uri="{BB962C8B-B14F-4D97-AF65-F5344CB8AC3E}">
        <p14:creationId xmlns:p14="http://schemas.microsoft.com/office/powerpoint/2010/main" val="1195049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61800C-F56D-B2DF-3ED5-586EF960A255}"/>
              </a:ext>
            </a:extLst>
          </p:cNvPr>
          <p:cNvSpPr>
            <a:spLocks noGrp="1"/>
          </p:cNvSpPr>
          <p:nvPr>
            <p:ph type="title"/>
          </p:nvPr>
        </p:nvSpPr>
        <p:spPr/>
        <p:txBody>
          <a:bodyPr/>
          <a:lstStyle/>
          <a:p>
            <a:pPr algn="just"/>
            <a:r>
              <a:rPr lang="it-IT" sz="2000" b="1" i="1" dirty="0">
                <a:solidFill>
                  <a:srgbClr val="00CC66"/>
                </a:solidFill>
                <a:latin typeface="Garamond" panose="02020404030301010803" pitchFamily="18" charset="0"/>
                <a:cs typeface="Times New Roman" panose="02020603050405020304" pitchFamily="18" charset="0"/>
              </a:rPr>
              <a:t>LEGGE DI BILANCIO 2023- Legge 29 dicembre 2022 n. 197</a:t>
            </a:r>
          </a:p>
        </p:txBody>
      </p:sp>
      <p:sp>
        <p:nvSpPr>
          <p:cNvPr id="3" name="Segnaposto contenuto 2">
            <a:extLst>
              <a:ext uri="{FF2B5EF4-FFF2-40B4-BE49-F238E27FC236}">
                <a16:creationId xmlns:a16="http://schemas.microsoft.com/office/drawing/2014/main" id="{400F200C-C213-5C47-177A-FF600FA26666}"/>
              </a:ext>
            </a:extLst>
          </p:cNvPr>
          <p:cNvSpPr>
            <a:spLocks noGrp="1"/>
          </p:cNvSpPr>
          <p:nvPr>
            <p:ph idx="1"/>
          </p:nvPr>
        </p:nvSpPr>
        <p:spPr>
          <a:xfrm>
            <a:off x="323528" y="1556792"/>
            <a:ext cx="8363272" cy="576065"/>
          </a:xfrm>
        </p:spPr>
        <p:txBody>
          <a:bodyPr/>
          <a:lstStyle/>
          <a:p>
            <a:pPr marL="0" indent="0">
              <a:buNone/>
            </a:pPr>
            <a:endParaRPr lang="it-IT" sz="1800" b="1" dirty="0">
              <a:solidFill>
                <a:srgbClr val="2F5496"/>
              </a:solidFill>
              <a:cs typeface="Times New Roman" panose="02020603050405020304" pitchFamily="18" charset="0"/>
            </a:endParaRPr>
          </a:p>
          <a:p>
            <a:pPr marL="0" indent="0">
              <a:buNone/>
            </a:pPr>
            <a:endParaRPr lang="it-IT" sz="1800" dirty="0">
              <a:effectLst/>
              <a:ea typeface="Calibri" panose="020F0502020204030204" pitchFamily="34" charset="0"/>
              <a:cs typeface="Times New Roman" panose="02020603050405020304" pitchFamily="18" charset="0"/>
            </a:endParaRPr>
          </a:p>
          <a:p>
            <a:pPr marL="0" indent="0">
              <a:buNone/>
            </a:pPr>
            <a:endParaRPr lang="it-IT" dirty="0"/>
          </a:p>
        </p:txBody>
      </p:sp>
      <p:sp>
        <p:nvSpPr>
          <p:cNvPr id="4" name="CasellaDiTesto 3">
            <a:extLst>
              <a:ext uri="{FF2B5EF4-FFF2-40B4-BE49-F238E27FC236}">
                <a16:creationId xmlns:a16="http://schemas.microsoft.com/office/drawing/2014/main" id="{F2325206-4D8F-B75A-A1ED-63B90C17060A}"/>
              </a:ext>
            </a:extLst>
          </p:cNvPr>
          <p:cNvSpPr txBox="1"/>
          <p:nvPr/>
        </p:nvSpPr>
        <p:spPr>
          <a:xfrm flipH="1">
            <a:off x="390364" y="1071801"/>
            <a:ext cx="8229599" cy="5786199"/>
          </a:xfrm>
          <a:prstGeom prst="rect">
            <a:avLst/>
          </a:prstGeom>
          <a:noFill/>
        </p:spPr>
        <p:txBody>
          <a:bodyPr wrap="square" rtlCol="0">
            <a:spAutoFit/>
          </a:bodyPr>
          <a:lstStyle/>
          <a:p>
            <a:pPr marL="0" indent="0" algn="ctr">
              <a:buNone/>
            </a:pPr>
            <a:r>
              <a:rPr lang="it-IT" sz="1400" b="1" dirty="0">
                <a:solidFill>
                  <a:srgbClr val="00CC66"/>
                </a:solidFill>
                <a:cs typeface="Times New Roman" panose="02020603050405020304" pitchFamily="18" charset="0"/>
              </a:rPr>
              <a:t>Fondo MEF per compensare revisione prezzi derivante dall’aumento del costo dei materiali da costruzione per le opere pubbliche </a:t>
            </a:r>
          </a:p>
          <a:p>
            <a:pPr marL="0" indent="0" algn="ctr">
              <a:buNone/>
            </a:pPr>
            <a:r>
              <a:rPr lang="it-IT" sz="1400" b="1" dirty="0">
                <a:solidFill>
                  <a:srgbClr val="00CC66"/>
                </a:solidFill>
                <a:cs typeface="Times New Roman" panose="02020603050405020304" pitchFamily="18" charset="0"/>
              </a:rPr>
              <a:t>			(Art. 1, commi 369-379)                                    	2/2 </a:t>
            </a:r>
            <a:r>
              <a:rPr lang="it-IT" sz="1600" b="1" dirty="0">
                <a:solidFill>
                  <a:srgbClr val="2F5496"/>
                </a:solidFill>
                <a:cs typeface="Times New Roman" panose="02020603050405020304" pitchFamily="18" charset="0"/>
              </a:rPr>
              <a:t>	</a:t>
            </a:r>
          </a:p>
          <a:p>
            <a:pPr marL="0" indent="0" algn="ctr">
              <a:buNone/>
            </a:pPr>
            <a:r>
              <a:rPr lang="it-IT" sz="1600" b="1" dirty="0">
                <a:solidFill>
                  <a:srgbClr val="2F5496"/>
                </a:solidFill>
                <a:cs typeface="Times New Roman" panose="02020603050405020304" pitchFamily="18" charset="0"/>
              </a:rPr>
              <a:t>					</a:t>
            </a:r>
            <a:endParaRPr lang="it-IT" sz="1600" b="1" dirty="0">
              <a:solidFill>
                <a:srgbClr val="FF0000"/>
              </a:solidFill>
              <a:cs typeface="Times New Roman" panose="02020603050405020304" pitchFamily="18" charset="0"/>
            </a:endParaRPr>
          </a:p>
          <a:p>
            <a:pPr algn="just">
              <a:spcAft>
                <a:spcPts val="225"/>
              </a:spcAft>
            </a:pPr>
            <a:r>
              <a:rPr lang="it-IT" sz="1400" dirty="0">
                <a:solidFill>
                  <a:srgbClr val="000000"/>
                </a:solidFill>
                <a:effectLst/>
                <a:latin typeface="+mn-lt"/>
                <a:ea typeface="Times New Roman" panose="02020603050405020304" pitchFamily="18" charset="0"/>
              </a:rPr>
              <a:t>A tale preassegnazione accedono, su base semestrale, gli enti locali attuatori, di cui all’articolo 2, comma 1, d.lgs. n. 267/2000, che </a:t>
            </a:r>
            <a:r>
              <a:rPr lang="it-IT" sz="1400" b="1" dirty="0">
                <a:solidFill>
                  <a:srgbClr val="000000"/>
                </a:solidFill>
                <a:effectLst/>
                <a:latin typeface="+mn-lt"/>
                <a:ea typeface="Times New Roman" panose="02020603050405020304" pitchFamily="18" charset="0"/>
              </a:rPr>
              <a:t>avviano le procedure di affidamento delle opere pubbliche </a:t>
            </a:r>
            <a:r>
              <a:rPr lang="it-IT" sz="1400" b="1" u="sng" dirty="0">
                <a:solidFill>
                  <a:srgbClr val="000000"/>
                </a:solidFill>
                <a:effectLst/>
                <a:latin typeface="+mn-lt"/>
                <a:ea typeface="Times New Roman" panose="02020603050405020304" pitchFamily="18" charset="0"/>
              </a:rPr>
              <a:t>dal 1° gennaio 2023 al 31 dicembre 2023</a:t>
            </a:r>
            <a:r>
              <a:rPr lang="it-IT" sz="1400" dirty="0">
                <a:solidFill>
                  <a:srgbClr val="000000"/>
                </a:solidFill>
                <a:effectLst/>
                <a:latin typeface="+mn-lt"/>
                <a:ea typeface="Times New Roman" panose="02020603050405020304" pitchFamily="18" charset="0"/>
              </a:rPr>
              <a:t>. </a:t>
            </a:r>
          </a:p>
          <a:p>
            <a:pPr algn="just">
              <a:spcAft>
                <a:spcPts val="225"/>
              </a:spcAft>
            </a:pPr>
            <a:r>
              <a:rPr lang="it-IT" sz="1400" dirty="0">
                <a:solidFill>
                  <a:srgbClr val="000000"/>
                </a:solidFill>
                <a:effectLst/>
                <a:latin typeface="+mn-lt"/>
                <a:ea typeface="Times New Roman" panose="02020603050405020304" pitchFamily="18" charset="0"/>
              </a:rPr>
              <a:t>Le amministrazioni statali finanziatrici degli interventi o titolari dei relativi programmi di investimento provvedono, </a:t>
            </a:r>
            <a:r>
              <a:rPr lang="it-IT" sz="1400" b="1" dirty="0">
                <a:solidFill>
                  <a:srgbClr val="000000"/>
                </a:solidFill>
                <a:effectLst/>
                <a:latin typeface="+mn-lt"/>
                <a:ea typeface="Times New Roman" panose="02020603050405020304" pitchFamily="18" charset="0"/>
              </a:rPr>
              <a:t>entro e non oltre il 5 gennaio 2023</a:t>
            </a:r>
            <a:r>
              <a:rPr lang="it-IT" sz="1400" dirty="0">
                <a:solidFill>
                  <a:srgbClr val="000000"/>
                </a:solidFill>
                <a:effectLst/>
                <a:latin typeface="+mn-lt"/>
                <a:ea typeface="Times New Roman" panose="02020603050405020304" pitchFamily="18" charset="0"/>
              </a:rPr>
              <a:t>, ad aggiornare i sistemi di monitoraggio della Ragioneria Generale dello Stato completando l’inizializzazione dei progetti oggetto di finanziamento e le attività di profilazione degli utenti. </a:t>
            </a:r>
          </a:p>
          <a:p>
            <a:pPr algn="just">
              <a:spcAft>
                <a:spcPts val="225"/>
              </a:spcAft>
            </a:pPr>
            <a:r>
              <a:rPr lang="it-IT" sz="1400" b="1" u="sng" dirty="0">
                <a:solidFill>
                  <a:srgbClr val="000000"/>
                </a:solidFill>
                <a:effectLst/>
                <a:latin typeface="+mn-lt"/>
                <a:ea typeface="Times New Roman" panose="02020603050405020304" pitchFamily="18" charset="0"/>
              </a:rPr>
              <a:t>Entro il 10 gennaio 2023 ed il 10 giugno 2023</a:t>
            </a:r>
            <a:r>
              <a:rPr lang="it-IT" sz="1400" u="sng" dirty="0">
                <a:solidFill>
                  <a:srgbClr val="000000"/>
                </a:solidFill>
                <a:effectLst/>
                <a:latin typeface="+mn-lt"/>
                <a:ea typeface="Times New Roman" panose="02020603050405020304" pitchFamily="18" charset="0"/>
              </a:rPr>
              <a:t> </a:t>
            </a:r>
            <a:r>
              <a:rPr lang="it-IT" sz="1400" b="1" u="sng" dirty="0">
                <a:solidFill>
                  <a:srgbClr val="000000"/>
                </a:solidFill>
                <a:effectLst/>
                <a:latin typeface="+mn-lt"/>
                <a:ea typeface="Times New Roman" panose="02020603050405020304" pitchFamily="18" charset="0"/>
              </a:rPr>
              <a:t>le amministrazioni statali finanziatrici individuano, sulla base dei dati presenti sui predetti sistemi informativi, l’elenco degli enti locali potenzialmente destinatari della preassegnazione, completo dei CUP</a:t>
            </a:r>
            <a:r>
              <a:rPr lang="it-IT" sz="1400" u="sng" dirty="0">
                <a:solidFill>
                  <a:srgbClr val="000000"/>
                </a:solidFill>
                <a:effectLst/>
                <a:latin typeface="+mn-lt"/>
                <a:ea typeface="Times New Roman" panose="02020603050405020304" pitchFamily="18" charset="0"/>
              </a:rPr>
              <a:t>.</a:t>
            </a:r>
            <a:r>
              <a:rPr lang="it-IT" sz="1400" dirty="0">
                <a:solidFill>
                  <a:srgbClr val="000000"/>
                </a:solidFill>
                <a:effectLst/>
                <a:latin typeface="+mn-lt"/>
                <a:ea typeface="Times New Roman" panose="02020603050405020304" pitchFamily="18" charset="0"/>
              </a:rPr>
              <a:t> Tale elenco viene pubblicato sul sito internet dell’Amministrazione statale finanziatrice entro il medesimo termine. </a:t>
            </a:r>
          </a:p>
          <a:p>
            <a:pPr algn="just">
              <a:spcAft>
                <a:spcPts val="225"/>
              </a:spcAft>
            </a:pPr>
            <a:r>
              <a:rPr lang="it-IT" sz="1400" b="1" dirty="0">
                <a:solidFill>
                  <a:srgbClr val="000000"/>
                </a:solidFill>
                <a:effectLst/>
                <a:latin typeface="+mn-lt"/>
                <a:ea typeface="Times New Roman" panose="02020603050405020304" pitchFamily="18" charset="0"/>
              </a:rPr>
              <a:t>Entro i successivi 20 giorni gli enti locali accedono all’apposita piattaforma informatica già in uso presso il Dipartimento della RGS al fine di confermare la preassegnazione.</a:t>
            </a:r>
            <a:r>
              <a:rPr lang="it-IT" sz="1400" dirty="0">
                <a:solidFill>
                  <a:srgbClr val="000000"/>
                </a:solidFill>
                <a:effectLst/>
                <a:latin typeface="+mn-lt"/>
                <a:ea typeface="Times New Roman" panose="02020603050405020304" pitchFamily="18" charset="0"/>
              </a:rPr>
              <a:t> </a:t>
            </a:r>
          </a:p>
          <a:p>
            <a:pPr algn="just">
              <a:spcAft>
                <a:spcPts val="225"/>
              </a:spcAft>
            </a:pPr>
            <a:endParaRPr lang="it-IT" sz="1400" dirty="0">
              <a:solidFill>
                <a:srgbClr val="000000"/>
              </a:solidFill>
              <a:effectLst/>
              <a:latin typeface="+mn-lt"/>
              <a:ea typeface="Times New Roman" panose="02020603050405020304" pitchFamily="18" charset="0"/>
            </a:endParaRPr>
          </a:p>
          <a:p>
            <a:pPr algn="just">
              <a:spcAft>
                <a:spcPts val="225"/>
              </a:spcAft>
            </a:pPr>
            <a:r>
              <a:rPr lang="it-IT" sz="1400" dirty="0">
                <a:solidFill>
                  <a:srgbClr val="000000"/>
                </a:solidFill>
                <a:effectLst/>
                <a:latin typeface="+mn-lt"/>
                <a:ea typeface="Times New Roman" panose="02020603050405020304" pitchFamily="18" charset="0"/>
              </a:rPr>
              <a:t>Con decreto del Ragioniere generale dello Stato, </a:t>
            </a:r>
            <a:r>
              <a:rPr lang="it-IT" sz="1400" u="sng" dirty="0">
                <a:solidFill>
                  <a:srgbClr val="000000"/>
                </a:solidFill>
                <a:effectLst/>
                <a:latin typeface="+mn-lt"/>
                <a:ea typeface="Times New Roman" panose="02020603050405020304" pitchFamily="18" charset="0"/>
              </a:rPr>
              <a:t>da adottare rispettivamente </a:t>
            </a:r>
            <a:r>
              <a:rPr lang="it-IT" sz="1400" b="1" u="sng" dirty="0">
                <a:solidFill>
                  <a:srgbClr val="000000"/>
                </a:solidFill>
                <a:effectLst/>
                <a:latin typeface="+mn-lt"/>
                <a:ea typeface="Times New Roman" panose="02020603050405020304" pitchFamily="18" charset="0"/>
              </a:rPr>
              <a:t>entro il 15 febbraio 2023 e il 15 luglio 2023</a:t>
            </a:r>
            <a:r>
              <a:rPr lang="it-IT" sz="1400" u="sng" dirty="0">
                <a:solidFill>
                  <a:srgbClr val="000000"/>
                </a:solidFill>
                <a:effectLst/>
                <a:latin typeface="+mn-lt"/>
                <a:ea typeface="Times New Roman" panose="02020603050405020304" pitchFamily="18" charset="0"/>
              </a:rPr>
              <a:t>, è approvato l’elenco degli interventi per i quali sia stata riscontrata la conferma di accettazione della preassegnazione</a:t>
            </a:r>
            <a:r>
              <a:rPr lang="it-IT" sz="1400" dirty="0">
                <a:solidFill>
                  <a:srgbClr val="000000"/>
                </a:solidFill>
                <a:effectLst/>
                <a:latin typeface="+mn-lt"/>
                <a:ea typeface="Times New Roman" panose="02020603050405020304" pitchFamily="18" charset="0"/>
              </a:rPr>
              <a:t>. </a:t>
            </a:r>
            <a:endParaRPr lang="it-IT" sz="1400" dirty="0">
              <a:effectLst/>
              <a:latin typeface="+mn-lt"/>
              <a:ea typeface="Times New Roman" panose="02020603050405020304" pitchFamily="18" charset="0"/>
            </a:endParaRPr>
          </a:p>
          <a:p>
            <a:pPr algn="just">
              <a:spcAft>
                <a:spcPts val="225"/>
              </a:spcAft>
            </a:pPr>
            <a:endParaRPr lang="it-IT" sz="1600" dirty="0">
              <a:solidFill>
                <a:srgbClr val="000000"/>
              </a:solidFill>
              <a:effectLst/>
              <a:latin typeface="+mn-lt"/>
              <a:ea typeface="Times New Roman" panose="02020603050405020304" pitchFamily="18" charset="0"/>
            </a:endParaRPr>
          </a:p>
          <a:p>
            <a:pPr algn="just">
              <a:spcAft>
                <a:spcPts val="225"/>
              </a:spcAft>
            </a:pPr>
            <a:r>
              <a:rPr lang="it-IT" sz="1600" b="1" dirty="0">
                <a:solidFill>
                  <a:srgbClr val="FF0000"/>
                </a:solidFill>
                <a:cs typeface="Times New Roman" panose="02020603050405020304" pitchFamily="18" charset="0"/>
              </a:rPr>
              <a:t> 								</a:t>
            </a:r>
          </a:p>
          <a:p>
            <a:pPr algn="just">
              <a:spcAft>
                <a:spcPts val="225"/>
              </a:spcAft>
            </a:pPr>
            <a:r>
              <a:rPr lang="it-IT" sz="1600" b="1" dirty="0">
                <a:solidFill>
                  <a:srgbClr val="FF0000"/>
                </a:solidFill>
                <a:cs typeface="Times New Roman" panose="02020603050405020304" pitchFamily="18" charset="0"/>
              </a:rPr>
              <a:t>								</a:t>
            </a:r>
            <a:endParaRPr lang="it-IT" sz="1600" dirty="0">
              <a:effectLst/>
              <a:latin typeface="+mn-lt"/>
              <a:ea typeface="Times New Roman" panose="02020603050405020304" pitchFamily="18" charset="0"/>
            </a:endParaRPr>
          </a:p>
        </p:txBody>
      </p:sp>
    </p:spTree>
    <p:extLst>
      <p:ext uri="{BB962C8B-B14F-4D97-AF65-F5344CB8AC3E}">
        <p14:creationId xmlns:p14="http://schemas.microsoft.com/office/powerpoint/2010/main" val="1904450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61800C-F56D-B2DF-3ED5-586EF960A255}"/>
              </a:ext>
            </a:extLst>
          </p:cNvPr>
          <p:cNvSpPr>
            <a:spLocks noGrp="1"/>
          </p:cNvSpPr>
          <p:nvPr>
            <p:ph type="title"/>
          </p:nvPr>
        </p:nvSpPr>
        <p:spPr/>
        <p:txBody>
          <a:bodyPr/>
          <a:lstStyle/>
          <a:p>
            <a:pPr algn="just"/>
            <a:r>
              <a:rPr lang="it-IT" sz="2000" b="1" i="1" dirty="0">
                <a:solidFill>
                  <a:srgbClr val="00CC66"/>
                </a:solidFill>
                <a:latin typeface="Garamond" panose="02020404030301010803" pitchFamily="18" charset="0"/>
                <a:cs typeface="Times New Roman" panose="02020603050405020304" pitchFamily="18" charset="0"/>
              </a:rPr>
              <a:t>LEGGE DI BILANCIO 2023- Legge 29 dicembre 2022 n. 197</a:t>
            </a:r>
          </a:p>
        </p:txBody>
      </p:sp>
      <p:sp>
        <p:nvSpPr>
          <p:cNvPr id="3" name="Segnaposto contenuto 2">
            <a:extLst>
              <a:ext uri="{FF2B5EF4-FFF2-40B4-BE49-F238E27FC236}">
                <a16:creationId xmlns:a16="http://schemas.microsoft.com/office/drawing/2014/main" id="{400F200C-C213-5C47-177A-FF600FA26666}"/>
              </a:ext>
            </a:extLst>
          </p:cNvPr>
          <p:cNvSpPr>
            <a:spLocks noGrp="1"/>
          </p:cNvSpPr>
          <p:nvPr>
            <p:ph idx="1"/>
          </p:nvPr>
        </p:nvSpPr>
        <p:spPr>
          <a:xfrm>
            <a:off x="390364" y="1484783"/>
            <a:ext cx="8363272" cy="576065"/>
          </a:xfrm>
        </p:spPr>
        <p:txBody>
          <a:bodyPr/>
          <a:lstStyle/>
          <a:p>
            <a:pPr marL="0" indent="0" algn="ctr">
              <a:buNone/>
            </a:pPr>
            <a:r>
              <a:rPr lang="it-IT" sz="1800" b="1" dirty="0">
                <a:solidFill>
                  <a:srgbClr val="00CC66"/>
                </a:solidFill>
                <a:cs typeface="Times New Roman" panose="02020603050405020304" pitchFamily="18" charset="0"/>
              </a:rPr>
              <a:t>Finanziamento per i segretari comunali per i comuni fino a 5.000 abitanti (Art. 1, comma 828)</a:t>
            </a:r>
          </a:p>
          <a:p>
            <a:pPr marL="0" indent="0">
              <a:buNone/>
            </a:pPr>
            <a:endParaRPr lang="it-IT" sz="1800" dirty="0">
              <a:effectLst/>
              <a:ea typeface="Calibri" panose="020F0502020204030204" pitchFamily="34" charset="0"/>
              <a:cs typeface="Times New Roman" panose="02020603050405020304" pitchFamily="18" charset="0"/>
            </a:endParaRPr>
          </a:p>
          <a:p>
            <a:pPr marL="0" indent="0">
              <a:buNone/>
            </a:pPr>
            <a:endParaRPr lang="it-IT" dirty="0"/>
          </a:p>
        </p:txBody>
      </p:sp>
      <p:sp>
        <p:nvSpPr>
          <p:cNvPr id="4" name="CasellaDiTesto 3">
            <a:extLst>
              <a:ext uri="{FF2B5EF4-FFF2-40B4-BE49-F238E27FC236}">
                <a16:creationId xmlns:a16="http://schemas.microsoft.com/office/drawing/2014/main" id="{F2325206-4D8F-B75A-A1ED-63B90C17060A}"/>
              </a:ext>
            </a:extLst>
          </p:cNvPr>
          <p:cNvSpPr txBox="1"/>
          <p:nvPr/>
        </p:nvSpPr>
        <p:spPr>
          <a:xfrm flipH="1">
            <a:off x="323528" y="2060848"/>
            <a:ext cx="8229599" cy="3221395"/>
          </a:xfrm>
          <a:prstGeom prst="rect">
            <a:avLst/>
          </a:prstGeom>
          <a:noFill/>
        </p:spPr>
        <p:txBody>
          <a:bodyPr wrap="square" rtlCol="0">
            <a:spAutoFit/>
          </a:bodyPr>
          <a:lstStyle/>
          <a:p>
            <a:pPr algn="just">
              <a:spcAft>
                <a:spcPts val="225"/>
              </a:spcAft>
            </a:pPr>
            <a:endParaRPr lang="it-IT" sz="1600" dirty="0">
              <a:effectLst/>
              <a:latin typeface="+mn-lt"/>
              <a:ea typeface="Calibri" panose="020F0502020204030204" pitchFamily="34" charset="0"/>
              <a:cs typeface="Times New Roman" panose="02020603050405020304" pitchFamily="18" charset="0"/>
            </a:endParaRPr>
          </a:p>
          <a:p>
            <a:pPr algn="just">
              <a:lnSpc>
                <a:spcPct val="150000"/>
              </a:lnSpc>
            </a:pPr>
            <a:r>
              <a:rPr lang="it-IT" sz="1800" dirty="0">
                <a:solidFill>
                  <a:srgbClr val="000000"/>
                </a:solidFill>
                <a:effectLst/>
                <a:ea typeface="Calibri" panose="020F0502020204030204" pitchFamily="34" charset="0"/>
              </a:rPr>
              <a:t>La norma prevede che, per supportare i comuni con popolazione inferiore a 5.000 abitanti, a decorrere dall’anno 2023 e per la durata del PNRR, fino al 31 dicembre 2026, le risorse previste dall’art. 31-bis, comma 5, del </a:t>
            </a:r>
            <a:r>
              <a:rPr lang="it-IT" sz="1800" dirty="0" err="1">
                <a:solidFill>
                  <a:srgbClr val="000000"/>
                </a:solidFill>
                <a:effectLst/>
                <a:ea typeface="Calibri" panose="020F0502020204030204" pitchFamily="34" charset="0"/>
              </a:rPr>
              <a:t>d.l.</a:t>
            </a:r>
            <a:r>
              <a:rPr lang="it-IT" sz="1800" dirty="0">
                <a:solidFill>
                  <a:srgbClr val="000000"/>
                </a:solidFill>
                <a:effectLst/>
                <a:ea typeface="Calibri" panose="020F0502020204030204" pitchFamily="34" charset="0"/>
              </a:rPr>
              <a:t> 152/2021, ossia le risorse del fondo per le assunzioni straordinarie di personale dei piccoli comuni, possano essere destinate a sostenere gli oneri relativi al trattamento economico del Segretario Comunale ovvero ad assistenza tecnica per adempimenti ammnistrativi legati alla realizzazione di misure del PNRR.</a:t>
            </a:r>
            <a:endParaRPr lang="it-IT" sz="1800" dirty="0">
              <a:effectLst/>
              <a:ea typeface="Calibri" panose="020F0502020204030204" pitchFamily="34" charset="0"/>
            </a:endParaRPr>
          </a:p>
        </p:txBody>
      </p:sp>
    </p:spTree>
    <p:extLst>
      <p:ext uri="{BB962C8B-B14F-4D97-AF65-F5344CB8AC3E}">
        <p14:creationId xmlns:p14="http://schemas.microsoft.com/office/powerpoint/2010/main" val="1172015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F1F6278-5BBB-86FA-A727-73FA8BAE368E}"/>
              </a:ext>
            </a:extLst>
          </p:cNvPr>
          <p:cNvSpPr>
            <a:spLocks noGrp="1" noChangeArrowheads="1"/>
          </p:cNvSpPr>
          <p:nvPr>
            <p:ph type="title"/>
          </p:nvPr>
        </p:nvSpPr>
        <p:spPr>
          <a:xfrm>
            <a:off x="457200" y="277813"/>
            <a:ext cx="8229600" cy="1063625"/>
          </a:xfrm>
        </p:spPr>
        <p:txBody>
          <a:bodyPr/>
          <a:lstStyle/>
          <a:p>
            <a:pPr algn="ctr" eaLnBrk="1" hangingPunct="1">
              <a:lnSpc>
                <a:spcPct val="90000"/>
              </a:lnSpc>
            </a:pPr>
            <a:br>
              <a:rPr lang="it-IT" altLang="it-IT" sz="2400" b="1"/>
            </a:br>
            <a:endParaRPr lang="it-IT" altLang="it-IT" sz="2400" b="1" i="1"/>
          </a:p>
        </p:txBody>
      </p:sp>
      <p:pic>
        <p:nvPicPr>
          <p:cNvPr id="23555" name="Picture 4" descr="logo%20anci%20dorato">
            <a:extLst>
              <a:ext uri="{FF2B5EF4-FFF2-40B4-BE49-F238E27FC236}">
                <a16:creationId xmlns:a16="http://schemas.microsoft.com/office/drawing/2014/main" id="{1EBCC0EF-ABF3-12A1-B840-C87C64A113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82F5A8DD-8FFC-F43D-ED39-A2DE32359115}"/>
              </a:ext>
            </a:extLst>
          </p:cNvPr>
          <p:cNvSpPr txBox="1"/>
          <p:nvPr/>
        </p:nvSpPr>
        <p:spPr>
          <a:xfrm>
            <a:off x="673100" y="1700213"/>
            <a:ext cx="7859713" cy="3170237"/>
          </a:xfrm>
          <a:prstGeom prst="rect">
            <a:avLst/>
          </a:prstGeom>
          <a:noFill/>
        </p:spPr>
        <p:txBody>
          <a:bodyPr>
            <a:spAutoFit/>
          </a:bodyPr>
          <a:lstStyle/>
          <a:p>
            <a:pPr algn="ctr" eaLnBrk="1" hangingPunct="1">
              <a:spcBef>
                <a:spcPts val="0"/>
              </a:spcBef>
              <a:spcAft>
                <a:spcPts val="0"/>
              </a:spcAft>
              <a:defRPr/>
            </a:pPr>
            <a:endParaRPr lang="it-IT" sz="1400" b="1" dirty="0">
              <a:latin typeface="Arial" charset="0"/>
              <a:cs typeface="Arial" charset="0"/>
            </a:endParaRPr>
          </a:p>
          <a:p>
            <a:pPr algn="ctr" eaLnBrk="1" hangingPunct="1">
              <a:spcBef>
                <a:spcPts val="0"/>
              </a:spcBef>
              <a:spcAft>
                <a:spcPts val="0"/>
              </a:spcAft>
              <a:defRPr/>
            </a:pPr>
            <a:endParaRPr lang="it-IT" sz="1400" b="1" dirty="0">
              <a:latin typeface="Arial" charset="0"/>
              <a:cs typeface="Arial" charset="0"/>
            </a:endParaRPr>
          </a:p>
          <a:p>
            <a:pPr algn="ctr" eaLnBrk="1" hangingPunct="1">
              <a:spcBef>
                <a:spcPts val="0"/>
              </a:spcBef>
              <a:spcAft>
                <a:spcPts val="0"/>
              </a:spcAft>
              <a:defRPr/>
            </a:pPr>
            <a:endParaRPr lang="it-IT" sz="1400" b="1" dirty="0">
              <a:latin typeface="Arial" charset="0"/>
              <a:cs typeface="Arial" charset="0"/>
            </a:endParaRPr>
          </a:p>
          <a:p>
            <a:pPr algn="ctr" eaLnBrk="1" hangingPunct="1">
              <a:spcBef>
                <a:spcPts val="0"/>
              </a:spcBef>
              <a:spcAft>
                <a:spcPts val="0"/>
              </a:spcAft>
              <a:defRPr/>
            </a:pPr>
            <a:r>
              <a:rPr lang="it-IT" sz="3000" b="1" i="1" dirty="0">
                <a:solidFill>
                  <a:schemeClr val="tx2"/>
                </a:solidFill>
                <a:latin typeface="Arial" charset="0"/>
                <a:cs typeface="Arial" charset="0"/>
              </a:rPr>
              <a:t>GRAZIE PER L’ATTENZIONE</a:t>
            </a:r>
          </a:p>
          <a:p>
            <a:pPr algn="ctr" eaLnBrk="1" hangingPunct="1">
              <a:spcBef>
                <a:spcPts val="0"/>
              </a:spcBef>
              <a:spcAft>
                <a:spcPts val="0"/>
              </a:spcAft>
              <a:defRPr/>
            </a:pPr>
            <a:endParaRPr lang="it-IT" sz="3000" b="1" i="1" dirty="0">
              <a:solidFill>
                <a:schemeClr val="tx2"/>
              </a:solidFill>
              <a:latin typeface="Arial" charset="0"/>
              <a:cs typeface="Arial" charset="0"/>
            </a:endParaRPr>
          </a:p>
          <a:p>
            <a:pPr marL="114300" algn="just" eaLnBrk="1" hangingPunct="1">
              <a:lnSpc>
                <a:spcPct val="200000"/>
              </a:lnSpc>
              <a:defRPr/>
            </a:pPr>
            <a:endParaRPr lang="it-IT" sz="1400" dirty="0">
              <a:solidFill>
                <a:srgbClr val="FF0000"/>
              </a:solidFill>
            </a:endParaRPr>
          </a:p>
          <a:p>
            <a:pPr algn="ctr" eaLnBrk="1" hangingPunct="1">
              <a:spcBef>
                <a:spcPts val="0"/>
              </a:spcBef>
              <a:spcAft>
                <a:spcPts val="0"/>
              </a:spcAft>
              <a:defRPr/>
            </a:pPr>
            <a:endParaRPr lang="it-IT" sz="1400" b="1" i="1" dirty="0">
              <a:latin typeface="+mn-lt"/>
              <a:ea typeface="Arial"/>
              <a:cs typeface="Arial"/>
              <a:sym typeface="Arial"/>
            </a:endParaRPr>
          </a:p>
          <a:p>
            <a:pPr algn="ctr" eaLnBrk="1" hangingPunct="1">
              <a:spcBef>
                <a:spcPts val="0"/>
              </a:spcBef>
              <a:spcAft>
                <a:spcPts val="0"/>
              </a:spcAft>
              <a:defRPr/>
            </a:pPr>
            <a:endParaRPr lang="it-IT" sz="1400" b="1" i="1" dirty="0">
              <a:latin typeface="+mn-lt"/>
              <a:ea typeface="Arial"/>
              <a:cs typeface="Arial"/>
              <a:sym typeface="Arial"/>
            </a:endParaRPr>
          </a:p>
          <a:p>
            <a:pPr algn="ctr" eaLnBrk="1" hangingPunct="1">
              <a:spcBef>
                <a:spcPts val="0"/>
              </a:spcBef>
              <a:spcAft>
                <a:spcPts val="0"/>
              </a:spcAft>
              <a:defRPr/>
            </a:pPr>
            <a:endParaRPr lang="it-IT" sz="1400" b="1" i="1" dirty="0">
              <a:latin typeface="+mn-lt"/>
              <a:ea typeface="Arial"/>
              <a:cs typeface="Arial"/>
              <a:sym typeface="Arial"/>
            </a:endParaRPr>
          </a:p>
          <a:p>
            <a:pPr algn="ctr" eaLnBrk="1" hangingPunct="1">
              <a:spcBef>
                <a:spcPts val="0"/>
              </a:spcBef>
              <a:spcAft>
                <a:spcPts val="0"/>
              </a:spcAft>
              <a:defRPr/>
            </a:pPr>
            <a:endParaRPr lang="it-IT" sz="1400" b="1" i="1" dirty="0">
              <a:latin typeface="+mn-lt"/>
              <a:ea typeface="Arial"/>
              <a:cs typeface="Arial"/>
              <a:sym typeface="Arial"/>
            </a:endParaRPr>
          </a:p>
          <a:p>
            <a:pPr algn="ctr" eaLnBrk="1" hangingPunct="1">
              <a:spcBef>
                <a:spcPts val="0"/>
              </a:spcBef>
              <a:spcAft>
                <a:spcPts val="0"/>
              </a:spcAft>
              <a:defRPr/>
            </a:pPr>
            <a:endParaRPr lang="it-IT" sz="1400" b="1" i="1" dirty="0">
              <a:latin typeface="+mn-lt"/>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3438A1E-0611-0D68-7EE3-773C8CA272C3}"/>
              </a:ext>
            </a:extLst>
          </p:cNvPr>
          <p:cNvSpPr>
            <a:spLocks noGrp="1" noChangeArrowheads="1"/>
          </p:cNvSpPr>
          <p:nvPr>
            <p:ph type="title"/>
          </p:nvPr>
        </p:nvSpPr>
        <p:spPr>
          <a:xfrm>
            <a:off x="457200" y="277813"/>
            <a:ext cx="8229600" cy="558800"/>
          </a:xfrm>
        </p:spPr>
        <p:txBody>
          <a:bodyPr/>
          <a:lstStyle/>
          <a:p>
            <a:pPr eaLnBrk="1" hangingPunct="1"/>
            <a:br>
              <a:rPr lang="it-IT" altLang="it-IT" sz="1800" b="1" i="1" dirty="0"/>
            </a:br>
            <a:r>
              <a:rPr lang="it-IT" altLang="it-IT" sz="1800" b="1" i="1" dirty="0"/>
              <a:t>	</a:t>
            </a:r>
            <a:r>
              <a:rPr lang="it-IT" altLang="it-IT" sz="2400" b="1" i="1" dirty="0"/>
              <a:t>			</a:t>
            </a:r>
          </a:p>
        </p:txBody>
      </p:sp>
      <p:sp>
        <p:nvSpPr>
          <p:cNvPr id="4099" name="Rectangle 3">
            <a:extLst>
              <a:ext uri="{FF2B5EF4-FFF2-40B4-BE49-F238E27FC236}">
                <a16:creationId xmlns:a16="http://schemas.microsoft.com/office/drawing/2014/main" id="{91883ECE-22F2-0B17-3D6C-7D9C3D591F55}"/>
              </a:ext>
            </a:extLst>
          </p:cNvPr>
          <p:cNvSpPr>
            <a:spLocks noGrp="1" noChangeArrowheads="1"/>
          </p:cNvSpPr>
          <p:nvPr>
            <p:ph type="body" idx="1"/>
          </p:nvPr>
        </p:nvSpPr>
        <p:spPr>
          <a:xfrm>
            <a:off x="590872" y="1224955"/>
            <a:ext cx="8229599" cy="907902"/>
          </a:xfrm>
        </p:spPr>
        <p:txBody>
          <a:bodyPr/>
          <a:lstStyle/>
          <a:p>
            <a:pPr algn="just" eaLnBrk="1" hangingPunct="1">
              <a:lnSpc>
                <a:spcPct val="90000"/>
              </a:lnSpc>
              <a:buFont typeface="Wingdings" pitchFamily="2" charset="2"/>
              <a:buNone/>
            </a:pPr>
            <a:endParaRPr lang="it-IT" altLang="it-IT" sz="2000" dirty="0"/>
          </a:p>
          <a:p>
            <a:pPr marL="342900" lvl="1" indent="0" algn="just" eaLnBrk="1" hangingPunct="1">
              <a:lnSpc>
                <a:spcPct val="90000"/>
              </a:lnSpc>
              <a:buFont typeface="Wingdings" pitchFamily="2" charset="2"/>
              <a:buNone/>
            </a:pPr>
            <a:endParaRPr lang="it-IT" altLang="it-IT" sz="1600" dirty="0"/>
          </a:p>
          <a:p>
            <a:pPr algn="just" eaLnBrk="1" hangingPunct="1">
              <a:lnSpc>
                <a:spcPct val="90000"/>
              </a:lnSpc>
              <a:buFont typeface="Wingdings" pitchFamily="2" charset="2"/>
              <a:buNone/>
            </a:pPr>
            <a:endParaRPr lang="it-IT" altLang="it-IT" sz="2000" dirty="0"/>
          </a:p>
          <a:p>
            <a:pPr algn="just" eaLnBrk="1" hangingPunct="1">
              <a:lnSpc>
                <a:spcPct val="90000"/>
              </a:lnSpc>
              <a:buFont typeface="Wingdings" pitchFamily="2" charset="2"/>
              <a:buNone/>
            </a:pPr>
            <a:r>
              <a:rPr lang="it-IT" altLang="it-IT" sz="2000" dirty="0"/>
              <a:t>	</a:t>
            </a:r>
          </a:p>
          <a:p>
            <a:pPr algn="just" eaLnBrk="1" hangingPunct="1">
              <a:lnSpc>
                <a:spcPct val="90000"/>
              </a:lnSpc>
              <a:buFont typeface="Wingdings" pitchFamily="2" charset="2"/>
              <a:buNone/>
            </a:pPr>
            <a:endParaRPr lang="it-IT" altLang="it-IT" sz="1200" dirty="0"/>
          </a:p>
        </p:txBody>
      </p:sp>
      <p:pic>
        <p:nvPicPr>
          <p:cNvPr id="6148" name="Picture 4" descr="logo%20anci%20dorato">
            <a:extLst>
              <a:ext uri="{FF2B5EF4-FFF2-40B4-BE49-F238E27FC236}">
                <a16:creationId xmlns:a16="http://schemas.microsoft.com/office/drawing/2014/main" id="{B01C59ED-8646-B010-EF39-18105A19BE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12A973B2-00D6-5AE7-A90E-982E52D51496}"/>
              </a:ext>
            </a:extLst>
          </p:cNvPr>
          <p:cNvSpPr txBox="1"/>
          <p:nvPr/>
        </p:nvSpPr>
        <p:spPr>
          <a:xfrm rot="10800000" flipV="1">
            <a:off x="554604" y="1184904"/>
            <a:ext cx="8363272" cy="3016210"/>
          </a:xfrm>
          <a:prstGeom prst="rect">
            <a:avLst/>
          </a:prstGeom>
          <a:noFill/>
        </p:spPr>
        <p:txBody>
          <a:bodyPr wrap="square" rtlCol="0">
            <a:spAutoFit/>
          </a:bodyPr>
          <a:lstStyle/>
          <a:p>
            <a:pPr algn="ctr"/>
            <a:r>
              <a:rPr lang="it-IT" altLang="it-IT" sz="2000" b="1" dirty="0">
                <a:solidFill>
                  <a:schemeClr val="tx2"/>
                </a:solidFill>
              </a:rPr>
              <a:t>ULTIMI PROVVEDIMENTI 2022:</a:t>
            </a:r>
          </a:p>
          <a:p>
            <a:endParaRPr lang="it-IT" altLang="it-IT" sz="2000" b="1" dirty="0">
              <a:solidFill>
                <a:schemeClr val="tx2"/>
              </a:solidFill>
            </a:endParaRPr>
          </a:p>
          <a:p>
            <a:endParaRPr lang="it-IT" altLang="it-IT" sz="2000" b="1" dirty="0">
              <a:solidFill>
                <a:schemeClr val="tx2"/>
              </a:solidFill>
            </a:endParaRPr>
          </a:p>
          <a:p>
            <a:endParaRPr lang="it-IT" altLang="it-IT" sz="2000" b="1" dirty="0">
              <a:solidFill>
                <a:schemeClr val="tx2"/>
              </a:solidFill>
            </a:endParaRPr>
          </a:p>
          <a:p>
            <a:pPr marL="285750" indent="-285750" algn="ctr">
              <a:buFont typeface="Wingdings" panose="05000000000000000000" pitchFamily="2" charset="2"/>
              <a:buChar char="Ø"/>
            </a:pPr>
            <a:r>
              <a:rPr lang="it-IT" altLang="it-IT" sz="2000" b="1" i="1" dirty="0">
                <a:solidFill>
                  <a:schemeClr val="tx2"/>
                </a:solidFill>
              </a:rPr>
              <a:t>DL AIUTI QUATER – D.L. 18 novembre 2022, n. 176</a:t>
            </a:r>
          </a:p>
          <a:p>
            <a:endParaRPr lang="it-IT" sz="2000" b="1" i="1" dirty="0">
              <a:solidFill>
                <a:schemeClr val="tx2"/>
              </a:solidFill>
            </a:endParaRPr>
          </a:p>
          <a:p>
            <a:pPr marL="285750" indent="-285750">
              <a:buFont typeface="Wingdings" panose="05000000000000000000" pitchFamily="2" charset="2"/>
              <a:buChar char="Ø"/>
            </a:pPr>
            <a:endParaRPr lang="it-IT" sz="2000" b="1" i="1" dirty="0">
              <a:solidFill>
                <a:schemeClr val="tx2"/>
              </a:solidFill>
            </a:endParaRPr>
          </a:p>
          <a:p>
            <a:pPr marL="285750" indent="-285750" algn="ctr">
              <a:buFont typeface="Wingdings" panose="05000000000000000000" pitchFamily="2" charset="2"/>
              <a:buChar char="Ø"/>
            </a:pPr>
            <a:r>
              <a:rPr lang="it-IT" sz="2000" b="1" i="1" dirty="0">
                <a:solidFill>
                  <a:schemeClr val="tx2"/>
                </a:solidFill>
              </a:rPr>
              <a:t>D.L. MILLEPROROGHE </a:t>
            </a:r>
            <a:r>
              <a:rPr lang="it-IT" altLang="it-IT" sz="2000" b="1" i="1" dirty="0">
                <a:solidFill>
                  <a:schemeClr val="tx2"/>
                </a:solidFill>
              </a:rPr>
              <a:t>–</a:t>
            </a:r>
            <a:r>
              <a:rPr lang="it-IT" sz="2000" b="1" i="1" dirty="0">
                <a:solidFill>
                  <a:schemeClr val="tx2"/>
                </a:solidFill>
              </a:rPr>
              <a:t> D.L. 29 dicembre 2022, n. 198</a:t>
            </a:r>
            <a:endParaRPr lang="it-IT" sz="2000" i="1" dirty="0">
              <a:solidFill>
                <a:schemeClr val="tx2"/>
              </a:solidFill>
            </a:endParaRPr>
          </a:p>
          <a:p>
            <a:endParaRPr lang="it-IT" sz="1400" dirty="0"/>
          </a:p>
          <a:p>
            <a:r>
              <a:rPr lang="it-IT" sz="1600" b="1" dirty="0">
                <a:solidFill>
                  <a:srgbClr val="FF0000"/>
                </a:solidFill>
                <a:cs typeface="Times New Roman" panose="02020603050405020304" pitchFamily="18" charset="0"/>
              </a:rPr>
              <a:t>								</a:t>
            </a:r>
            <a:endParaRPr lang="it-IT" sz="1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3" end="3"/>
                                            </p:txEl>
                                          </p:spTgt>
                                        </p:tgtEl>
                                        <p:attrNameLst>
                                          <p:attrName>style.visibility</p:attrName>
                                        </p:attrNameLst>
                                      </p:cBhvr>
                                      <p:to>
                                        <p:strVal val="visible"/>
                                      </p:to>
                                    </p:set>
                                    <p:animEffect transition="in" filter="fade">
                                      <p:cBhvr>
                                        <p:cTn id="12"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3438A1E-0611-0D68-7EE3-773C8CA272C3}"/>
              </a:ext>
            </a:extLst>
          </p:cNvPr>
          <p:cNvSpPr>
            <a:spLocks noGrp="1" noChangeArrowheads="1"/>
          </p:cNvSpPr>
          <p:nvPr>
            <p:ph type="title"/>
          </p:nvPr>
        </p:nvSpPr>
        <p:spPr>
          <a:xfrm>
            <a:off x="457200" y="277813"/>
            <a:ext cx="8229600" cy="558800"/>
          </a:xfrm>
        </p:spPr>
        <p:txBody>
          <a:bodyPr/>
          <a:lstStyle/>
          <a:p>
            <a:pPr eaLnBrk="1" hangingPunct="1"/>
            <a:r>
              <a:rPr lang="it-IT" altLang="it-IT" sz="2000" b="1" i="1" dirty="0">
                <a:solidFill>
                  <a:srgbClr val="0066FF"/>
                </a:solidFill>
              </a:rPr>
              <a:t>DL AIUTI QUATER – D.L. 18 novembre 2022, n. 176</a:t>
            </a:r>
            <a:br>
              <a:rPr lang="it-IT" altLang="it-IT" sz="2000" b="1" i="1" dirty="0"/>
            </a:br>
            <a:r>
              <a:rPr lang="it-IT" altLang="it-IT" sz="1800" b="1" i="1" dirty="0"/>
              <a:t>	</a:t>
            </a:r>
            <a:r>
              <a:rPr lang="it-IT" altLang="it-IT" sz="2400" b="1" i="1" dirty="0"/>
              <a:t>			</a:t>
            </a:r>
          </a:p>
        </p:txBody>
      </p:sp>
      <p:sp>
        <p:nvSpPr>
          <p:cNvPr id="4099" name="Rectangle 3">
            <a:extLst>
              <a:ext uri="{FF2B5EF4-FFF2-40B4-BE49-F238E27FC236}">
                <a16:creationId xmlns:a16="http://schemas.microsoft.com/office/drawing/2014/main" id="{91883ECE-22F2-0B17-3D6C-7D9C3D591F55}"/>
              </a:ext>
            </a:extLst>
          </p:cNvPr>
          <p:cNvSpPr>
            <a:spLocks noGrp="1" noChangeArrowheads="1"/>
          </p:cNvSpPr>
          <p:nvPr>
            <p:ph type="body" idx="1"/>
          </p:nvPr>
        </p:nvSpPr>
        <p:spPr>
          <a:xfrm>
            <a:off x="590871" y="1028025"/>
            <a:ext cx="8229599" cy="907902"/>
          </a:xfrm>
        </p:spPr>
        <p:txBody>
          <a:bodyPr/>
          <a:lstStyle/>
          <a:p>
            <a:pPr marL="0" indent="0" algn="ctr" eaLnBrk="1" hangingPunct="1">
              <a:lnSpc>
                <a:spcPct val="90000"/>
              </a:lnSpc>
              <a:buNone/>
            </a:pPr>
            <a:r>
              <a:rPr lang="it-IT" sz="1800" b="1" dirty="0">
                <a:solidFill>
                  <a:srgbClr val="0066FF"/>
                </a:solidFill>
                <a:ea typeface="Calibri" panose="020F0502020204030204" pitchFamily="34" charset="0"/>
                <a:cs typeface="Times New Roman" panose="02020603050405020304" pitchFamily="18" charset="0"/>
              </a:rPr>
              <a:t>Norme in materia di procedure di affidamento di lavori </a:t>
            </a:r>
          </a:p>
          <a:p>
            <a:pPr marL="0" indent="0" algn="ctr" eaLnBrk="1" hangingPunct="1">
              <a:lnSpc>
                <a:spcPct val="90000"/>
              </a:lnSpc>
              <a:buNone/>
            </a:pPr>
            <a:r>
              <a:rPr lang="it-IT" sz="1800" b="1" dirty="0">
                <a:solidFill>
                  <a:srgbClr val="0066FF"/>
                </a:solidFill>
                <a:ea typeface="Calibri" panose="020F0502020204030204" pitchFamily="34" charset="0"/>
                <a:cs typeface="Times New Roman" panose="02020603050405020304" pitchFamily="18" charset="0"/>
              </a:rPr>
              <a:t>(Art.10, co. 1 e 2)</a:t>
            </a:r>
          </a:p>
          <a:p>
            <a:pPr algn="ctr" eaLnBrk="1" hangingPunct="1">
              <a:lnSpc>
                <a:spcPct val="90000"/>
              </a:lnSpc>
              <a:buNone/>
            </a:pPr>
            <a:endParaRPr lang="it-IT" sz="1800" b="1" dirty="0">
              <a:solidFill>
                <a:srgbClr val="0066FF"/>
              </a:solidFill>
              <a:cs typeface="Times New Roman" panose="02020603050405020304" pitchFamily="18" charset="0"/>
            </a:endParaRPr>
          </a:p>
          <a:p>
            <a:pPr algn="ctr" eaLnBrk="1" hangingPunct="1">
              <a:lnSpc>
                <a:spcPct val="90000"/>
              </a:lnSpc>
              <a:buNone/>
            </a:pPr>
            <a:r>
              <a:rPr lang="it-IT" sz="1800" b="1" dirty="0">
                <a:solidFill>
                  <a:srgbClr val="0066FF"/>
                </a:solidFill>
                <a:cs typeface="Times New Roman" panose="02020603050405020304" pitchFamily="18" charset="0"/>
              </a:rPr>
              <a:t>1/2</a:t>
            </a:r>
            <a:endParaRPr lang="it-IT" sz="1800" dirty="0">
              <a:solidFill>
                <a:srgbClr val="0066FF"/>
              </a:solidFill>
            </a:endParaRPr>
          </a:p>
          <a:p>
            <a:pPr algn="just" eaLnBrk="1" hangingPunct="1">
              <a:lnSpc>
                <a:spcPct val="90000"/>
              </a:lnSpc>
              <a:buFont typeface="Wingdings" pitchFamily="2" charset="2"/>
              <a:buNone/>
            </a:pPr>
            <a:endParaRPr lang="it-IT" altLang="it-IT" sz="2000" dirty="0">
              <a:solidFill>
                <a:srgbClr val="0066FF"/>
              </a:solidFill>
            </a:endParaRPr>
          </a:p>
          <a:p>
            <a:pPr marL="342900" lvl="1" indent="0" algn="just" eaLnBrk="1" hangingPunct="1">
              <a:lnSpc>
                <a:spcPct val="90000"/>
              </a:lnSpc>
              <a:buFont typeface="Wingdings" pitchFamily="2" charset="2"/>
              <a:buNone/>
            </a:pPr>
            <a:endParaRPr lang="it-IT" altLang="it-IT" sz="1600" dirty="0"/>
          </a:p>
          <a:p>
            <a:pPr algn="just" eaLnBrk="1" hangingPunct="1">
              <a:lnSpc>
                <a:spcPct val="90000"/>
              </a:lnSpc>
              <a:buFont typeface="Wingdings" pitchFamily="2" charset="2"/>
              <a:buNone/>
            </a:pPr>
            <a:endParaRPr lang="it-IT" altLang="it-IT" sz="2000" dirty="0"/>
          </a:p>
          <a:p>
            <a:pPr algn="just" eaLnBrk="1" hangingPunct="1">
              <a:lnSpc>
                <a:spcPct val="90000"/>
              </a:lnSpc>
              <a:buFont typeface="Wingdings" pitchFamily="2" charset="2"/>
              <a:buNone/>
            </a:pPr>
            <a:r>
              <a:rPr lang="it-IT" altLang="it-IT" sz="2000" dirty="0"/>
              <a:t>	</a:t>
            </a:r>
          </a:p>
          <a:p>
            <a:pPr algn="just" eaLnBrk="1" hangingPunct="1">
              <a:lnSpc>
                <a:spcPct val="90000"/>
              </a:lnSpc>
              <a:buFont typeface="Wingdings" pitchFamily="2" charset="2"/>
              <a:buNone/>
            </a:pPr>
            <a:endParaRPr lang="it-IT" altLang="it-IT" sz="1200" dirty="0"/>
          </a:p>
        </p:txBody>
      </p:sp>
      <p:pic>
        <p:nvPicPr>
          <p:cNvPr id="6148" name="Picture 4" descr="logo%20anci%20dorato">
            <a:extLst>
              <a:ext uri="{FF2B5EF4-FFF2-40B4-BE49-F238E27FC236}">
                <a16:creationId xmlns:a16="http://schemas.microsoft.com/office/drawing/2014/main" id="{B01C59ED-8646-B010-EF39-18105A19BE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12A973B2-00D6-5AE7-A90E-982E52D51496}"/>
              </a:ext>
            </a:extLst>
          </p:cNvPr>
          <p:cNvSpPr txBox="1"/>
          <p:nvPr/>
        </p:nvSpPr>
        <p:spPr>
          <a:xfrm rot="10800000" flipV="1">
            <a:off x="524035" y="2127339"/>
            <a:ext cx="8363272" cy="4154984"/>
          </a:xfrm>
          <a:prstGeom prst="rect">
            <a:avLst/>
          </a:prstGeom>
          <a:noFill/>
        </p:spPr>
        <p:txBody>
          <a:bodyPr wrap="square" rtlCol="0">
            <a:spAutoFit/>
          </a:bodyPr>
          <a:lstStyle/>
          <a:p>
            <a:pPr algn="just"/>
            <a:endParaRPr lang="it-IT" i="1" dirty="0"/>
          </a:p>
          <a:p>
            <a:pPr algn="just"/>
            <a:r>
              <a:rPr lang="it-IT" dirty="0"/>
              <a:t>La norma viene incontro alle difficoltà segnalate dall’ANCI rispetto alla delicata questione degli affidamenti diretti per i Comuni per opere PNRR ed interviene sull’accesso ai contributi di cui al fondo opere indifferibili per gli enti rimasti esclusi dall’applicazione del DPCM del 28/7/2022. </a:t>
            </a:r>
          </a:p>
          <a:p>
            <a:endParaRPr lang="it-IT" dirty="0"/>
          </a:p>
          <a:p>
            <a:pPr algn="just"/>
            <a:r>
              <a:rPr lang="it-IT" sz="1400" i="1" dirty="0"/>
              <a:t>Il</a:t>
            </a:r>
            <a:r>
              <a:rPr lang="it-IT" sz="1400" b="1" i="1" dirty="0"/>
              <a:t> primo comma </a:t>
            </a:r>
            <a:r>
              <a:rPr lang="it-IT" sz="1400" i="1" dirty="0"/>
              <a:t>riguarda </a:t>
            </a:r>
            <a:r>
              <a:rPr lang="it-IT" sz="1400" i="1" u="sng" dirty="0"/>
              <a:t>i Comuni non Capoluogo</a:t>
            </a:r>
            <a:r>
              <a:rPr lang="it-IT" sz="1400" i="1" dirty="0"/>
              <a:t> per gli interventi PNRR e PNC e dispone che – come richiesto dall’ANCI - tali enti possono compiere affidamenti diretti fino a 139.000 euro, per acquisti di servizi e forniture. </a:t>
            </a:r>
          </a:p>
          <a:p>
            <a:pPr algn="just"/>
            <a:r>
              <a:rPr lang="it-IT" sz="1400" i="1" dirty="0"/>
              <a:t>Per i medesimi Enti, dunque, solo oltre tale soglia di acquisti di servizi e forniture, scatta l’obbligo di ricorrere alle aggregazioni (attraverso Centrali di committenza e Soggetti aggregatori; Unioni di Comuni, Consorzi e Associazioni; Province e Città Metropolitane; Comuni Capoluogo di Provincia). </a:t>
            </a:r>
          </a:p>
          <a:p>
            <a:pPr algn="just"/>
            <a:r>
              <a:rPr lang="it-IT" sz="1400" i="1" dirty="0"/>
              <a:t>Per i lavori invece la soglia, oltre la quale scatta l’obbligo per i medesimi Enti di ricorrere alle aggregazioni, per gli affidamenti diretti e sempre per opere finanziate a valere su risorse del PNRR e del PNC, rimane invariata e fissata a 150.000 euro.</a:t>
            </a:r>
          </a:p>
          <a:p>
            <a:endParaRPr lang="it-IT" sz="1400" dirty="0"/>
          </a:p>
          <a:p>
            <a:r>
              <a:rPr lang="it-IT" sz="1600" b="1" dirty="0">
                <a:solidFill>
                  <a:srgbClr val="FF0000"/>
                </a:solidFill>
                <a:cs typeface="Times New Roman" panose="02020603050405020304" pitchFamily="18" charset="0"/>
              </a:rPr>
              <a:t>								</a:t>
            </a:r>
            <a:endParaRPr lang="it-IT" sz="1600" dirty="0"/>
          </a:p>
        </p:txBody>
      </p:sp>
    </p:spTree>
    <p:extLst>
      <p:ext uri="{BB962C8B-B14F-4D97-AF65-F5344CB8AC3E}">
        <p14:creationId xmlns:p14="http://schemas.microsoft.com/office/powerpoint/2010/main" val="2010634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3438A1E-0611-0D68-7EE3-773C8CA272C3}"/>
              </a:ext>
            </a:extLst>
          </p:cNvPr>
          <p:cNvSpPr>
            <a:spLocks noGrp="1" noChangeArrowheads="1"/>
          </p:cNvSpPr>
          <p:nvPr>
            <p:ph type="title"/>
          </p:nvPr>
        </p:nvSpPr>
        <p:spPr>
          <a:xfrm>
            <a:off x="457200" y="216768"/>
            <a:ext cx="8229600" cy="558800"/>
          </a:xfrm>
        </p:spPr>
        <p:txBody>
          <a:bodyPr/>
          <a:lstStyle/>
          <a:p>
            <a:pPr eaLnBrk="1" hangingPunct="1"/>
            <a:r>
              <a:rPr lang="it-IT" altLang="it-IT" sz="2000" b="1" i="1" dirty="0">
                <a:solidFill>
                  <a:srgbClr val="0066FF"/>
                </a:solidFill>
              </a:rPr>
              <a:t>DL AIUTI QUATER – D.L. 18 novembre 2022, n. 176</a:t>
            </a:r>
            <a:br>
              <a:rPr lang="it-IT" altLang="it-IT" sz="2000" b="1" i="1" dirty="0">
                <a:solidFill>
                  <a:srgbClr val="0066FF"/>
                </a:solidFill>
              </a:rPr>
            </a:br>
            <a:r>
              <a:rPr lang="it-IT" altLang="it-IT" sz="1800" b="1" i="1" dirty="0"/>
              <a:t>	</a:t>
            </a:r>
            <a:r>
              <a:rPr lang="it-IT" altLang="it-IT" sz="2400" b="1" i="1" dirty="0"/>
              <a:t>			</a:t>
            </a:r>
          </a:p>
        </p:txBody>
      </p:sp>
      <p:sp>
        <p:nvSpPr>
          <p:cNvPr id="4099" name="Rectangle 3">
            <a:extLst>
              <a:ext uri="{FF2B5EF4-FFF2-40B4-BE49-F238E27FC236}">
                <a16:creationId xmlns:a16="http://schemas.microsoft.com/office/drawing/2014/main" id="{91883ECE-22F2-0B17-3D6C-7D9C3D591F55}"/>
              </a:ext>
            </a:extLst>
          </p:cNvPr>
          <p:cNvSpPr>
            <a:spLocks noGrp="1" noChangeArrowheads="1"/>
          </p:cNvSpPr>
          <p:nvPr>
            <p:ph type="body" idx="1"/>
          </p:nvPr>
        </p:nvSpPr>
        <p:spPr>
          <a:xfrm>
            <a:off x="590872" y="1168807"/>
            <a:ext cx="8229600" cy="964050"/>
          </a:xfrm>
        </p:spPr>
        <p:txBody>
          <a:bodyPr/>
          <a:lstStyle/>
          <a:p>
            <a:pPr algn="just" eaLnBrk="1" hangingPunct="1">
              <a:lnSpc>
                <a:spcPct val="90000"/>
              </a:lnSpc>
              <a:buFont typeface="Wingdings" pitchFamily="2" charset="2"/>
              <a:buNone/>
            </a:pPr>
            <a:endParaRPr lang="it-IT" altLang="it-IT" sz="2000" dirty="0"/>
          </a:p>
          <a:p>
            <a:pPr algn="just" eaLnBrk="1" hangingPunct="1">
              <a:lnSpc>
                <a:spcPct val="90000"/>
              </a:lnSpc>
              <a:buFont typeface="Wingdings" pitchFamily="2" charset="2"/>
              <a:buNone/>
            </a:pPr>
            <a:r>
              <a:rPr lang="it-IT" altLang="it-IT" sz="2000" dirty="0"/>
              <a:t>	</a:t>
            </a:r>
          </a:p>
          <a:p>
            <a:pPr algn="just" eaLnBrk="1" hangingPunct="1">
              <a:lnSpc>
                <a:spcPct val="90000"/>
              </a:lnSpc>
              <a:buFont typeface="Wingdings" pitchFamily="2" charset="2"/>
              <a:buNone/>
            </a:pPr>
            <a:endParaRPr lang="it-IT" altLang="it-IT" sz="1200" dirty="0"/>
          </a:p>
        </p:txBody>
      </p:sp>
      <p:pic>
        <p:nvPicPr>
          <p:cNvPr id="6148" name="Picture 4" descr="logo%20anci%20dorato">
            <a:extLst>
              <a:ext uri="{FF2B5EF4-FFF2-40B4-BE49-F238E27FC236}">
                <a16:creationId xmlns:a16="http://schemas.microsoft.com/office/drawing/2014/main" id="{B01C59ED-8646-B010-EF39-18105A19BE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12A973B2-00D6-5AE7-A90E-982E52D51496}"/>
              </a:ext>
            </a:extLst>
          </p:cNvPr>
          <p:cNvSpPr txBox="1"/>
          <p:nvPr/>
        </p:nvSpPr>
        <p:spPr>
          <a:xfrm rot="10800000" flipV="1">
            <a:off x="586903" y="1704496"/>
            <a:ext cx="8095928" cy="4524315"/>
          </a:xfrm>
          <a:prstGeom prst="rect">
            <a:avLst/>
          </a:prstGeom>
          <a:noFill/>
        </p:spPr>
        <p:txBody>
          <a:bodyPr wrap="square" rtlCol="0">
            <a:spAutoFit/>
          </a:bodyPr>
          <a:lstStyle/>
          <a:p>
            <a:pPr algn="ctr" eaLnBrk="1" hangingPunct="1">
              <a:lnSpc>
                <a:spcPct val="90000"/>
              </a:lnSpc>
              <a:buNone/>
            </a:pPr>
            <a:r>
              <a:rPr lang="it-IT" sz="1600" b="1" dirty="0">
                <a:solidFill>
                  <a:srgbClr val="0066FF"/>
                </a:solidFill>
                <a:ea typeface="Calibri" panose="020F0502020204030204" pitchFamily="34" charset="0"/>
                <a:cs typeface="Times New Roman" panose="02020603050405020304" pitchFamily="18" charset="0"/>
              </a:rPr>
              <a:t>Norme in materia di procedure di affidamento di lavori </a:t>
            </a:r>
          </a:p>
          <a:p>
            <a:pPr algn="ctr" eaLnBrk="1" hangingPunct="1">
              <a:lnSpc>
                <a:spcPct val="90000"/>
              </a:lnSpc>
              <a:buNone/>
            </a:pPr>
            <a:r>
              <a:rPr lang="it-IT" sz="1600" b="1" dirty="0">
                <a:solidFill>
                  <a:srgbClr val="0066FF"/>
                </a:solidFill>
                <a:ea typeface="Calibri" panose="020F0502020204030204" pitchFamily="34" charset="0"/>
                <a:cs typeface="Times New Roman" panose="02020603050405020304" pitchFamily="18" charset="0"/>
              </a:rPr>
              <a:t>(Art.10, co. 1 e 2)</a:t>
            </a:r>
          </a:p>
          <a:p>
            <a:pPr algn="ctr" eaLnBrk="1" hangingPunct="1">
              <a:lnSpc>
                <a:spcPct val="90000"/>
              </a:lnSpc>
              <a:buNone/>
            </a:pPr>
            <a:endParaRPr lang="it-IT" sz="1600" b="1" dirty="0">
              <a:solidFill>
                <a:srgbClr val="0066FF"/>
              </a:solidFill>
              <a:cs typeface="Times New Roman" panose="02020603050405020304" pitchFamily="18" charset="0"/>
            </a:endParaRPr>
          </a:p>
          <a:p>
            <a:pPr algn="ctr" eaLnBrk="1" hangingPunct="1">
              <a:lnSpc>
                <a:spcPct val="90000"/>
              </a:lnSpc>
              <a:buNone/>
            </a:pPr>
            <a:r>
              <a:rPr lang="it-IT" sz="1600" b="1" dirty="0">
                <a:solidFill>
                  <a:srgbClr val="0066FF"/>
                </a:solidFill>
                <a:cs typeface="Times New Roman" panose="02020603050405020304" pitchFamily="18" charset="0"/>
              </a:rPr>
              <a:t>2/2</a:t>
            </a:r>
          </a:p>
          <a:p>
            <a:pPr algn="ctr" eaLnBrk="1" hangingPunct="1">
              <a:lnSpc>
                <a:spcPct val="90000"/>
              </a:lnSpc>
              <a:buNone/>
            </a:pPr>
            <a:endParaRPr lang="it-IT" sz="1600" b="1" dirty="0">
              <a:solidFill>
                <a:srgbClr val="0066FF"/>
              </a:solidFill>
              <a:cs typeface="Times New Roman" panose="02020603050405020304" pitchFamily="18" charset="0"/>
            </a:endParaRPr>
          </a:p>
          <a:p>
            <a:pPr algn="just"/>
            <a:r>
              <a:rPr lang="it-IT" sz="1600" dirty="0">
                <a:effectLst/>
                <a:latin typeface="+mn-lt"/>
                <a:ea typeface="Calibri" panose="020F0502020204030204" pitchFamily="34" charset="0"/>
                <a:cs typeface="Times New Roman" panose="02020603050405020304" pitchFamily="18" charset="0"/>
              </a:rPr>
              <a:t>Il</a:t>
            </a:r>
            <a:r>
              <a:rPr lang="it-IT" sz="1600" b="1" dirty="0">
                <a:effectLst/>
                <a:latin typeface="+mn-lt"/>
                <a:ea typeface="Calibri" panose="020F0502020204030204" pitchFamily="34" charset="0"/>
                <a:cs typeface="Times New Roman" panose="02020603050405020304" pitchFamily="18" charset="0"/>
              </a:rPr>
              <a:t> secondo comma, </a:t>
            </a:r>
            <a:r>
              <a:rPr lang="it-IT" sz="1600" dirty="0">
                <a:effectLst/>
                <a:latin typeface="+mn-lt"/>
                <a:ea typeface="Calibri" panose="020F0502020204030204" pitchFamily="34" charset="0"/>
                <a:cs typeface="Times New Roman" panose="02020603050405020304" pitchFamily="18" charset="0"/>
              </a:rPr>
              <a:t>invece, consente alle stazioni appaltanti rimaste escluse nel 2022  dalla compensazione per la variazione dei prezzi dei materiali da costruzione, per opere PNRR e PNC (articolo 26, c. 7 del dl 50/2022), l’accesso ai contributi di cui al fondo per l’avvio delle opere indifferibili, regolato dal DPCM del 28/7/2022. </a:t>
            </a:r>
          </a:p>
          <a:p>
            <a:pPr algn="just"/>
            <a:endParaRPr lang="it-IT" sz="1600" dirty="0">
              <a:effectLst/>
              <a:latin typeface="+mn-lt"/>
              <a:ea typeface="Calibri" panose="020F0502020204030204" pitchFamily="34" charset="0"/>
              <a:cs typeface="Times New Roman" panose="02020603050405020304" pitchFamily="18" charset="0"/>
            </a:endParaRPr>
          </a:p>
          <a:p>
            <a:pPr algn="just"/>
            <a:r>
              <a:rPr lang="it-IT" sz="1600" dirty="0">
                <a:effectLst/>
                <a:latin typeface="+mn-lt"/>
                <a:ea typeface="Calibri" panose="020F0502020204030204" pitchFamily="34" charset="0"/>
                <a:cs typeface="Times New Roman" panose="02020603050405020304" pitchFamily="18" charset="0"/>
              </a:rPr>
              <a:t>Il decreto attuativo previsto dalla norma è stato pubblicato </a:t>
            </a:r>
            <a:r>
              <a:rPr lang="it-IT" sz="1600" dirty="0">
                <a:latin typeface="+mn-lt"/>
                <a:ea typeface="Calibri" panose="020F0502020204030204" pitchFamily="34" charset="0"/>
                <a:cs typeface="Times New Roman" panose="02020603050405020304" pitchFamily="18" charset="0"/>
              </a:rPr>
              <a:t>sulla Gazzetta Ufficiale del 12 gennaio 2023 n. </a:t>
            </a:r>
            <a:r>
              <a:rPr lang="it-IT" sz="1600">
                <a:latin typeface="+mn-lt"/>
                <a:ea typeface="Calibri" panose="020F0502020204030204" pitchFamily="34" charset="0"/>
                <a:cs typeface="Times New Roman" panose="02020603050405020304" pitchFamily="18" charset="0"/>
              </a:rPr>
              <a:t>9 ed </a:t>
            </a:r>
            <a:r>
              <a:rPr lang="it-IT" sz="1600" dirty="0">
                <a:latin typeface="+mn-lt"/>
                <a:ea typeface="Calibri" panose="020F0502020204030204" pitchFamily="34" charset="0"/>
                <a:cs typeface="Times New Roman" panose="02020603050405020304" pitchFamily="18" charset="0"/>
              </a:rPr>
              <a:t>è consultabile anche sul sito web dell’ANCI al seguente link: </a:t>
            </a:r>
            <a:r>
              <a:rPr lang="it-IT" sz="1600" i="1" dirty="0">
                <a:latin typeface="+mn-lt"/>
                <a:ea typeface="Calibri" panose="020F0502020204030204" pitchFamily="34" charset="0"/>
                <a:cs typeface="Times New Roman" panose="02020603050405020304" pitchFamily="18" charset="0"/>
                <a:hlinkClick r:id="rId3"/>
              </a:rPr>
              <a:t>https://www.anci.it/fondo-opere-indifferibili-decreto-mef-rgs-per-risorse-alle-sa-che-nel-2022-non-hanno-avuto-accesso/</a:t>
            </a:r>
            <a:endParaRPr lang="it-IT" sz="1600" i="1" dirty="0">
              <a:latin typeface="+mn-lt"/>
              <a:ea typeface="Calibri" panose="020F0502020204030204" pitchFamily="34" charset="0"/>
              <a:cs typeface="Times New Roman" panose="02020603050405020304" pitchFamily="18" charset="0"/>
            </a:endParaRPr>
          </a:p>
          <a:p>
            <a:pPr algn="just"/>
            <a:endParaRPr lang="it-IT" sz="1600" dirty="0">
              <a:latin typeface="+mn-lt"/>
              <a:ea typeface="Calibri" panose="020F0502020204030204" pitchFamily="34" charset="0"/>
              <a:cs typeface="Times New Roman" panose="02020603050405020304" pitchFamily="18" charset="0"/>
            </a:endParaRPr>
          </a:p>
          <a:p>
            <a:pPr algn="just"/>
            <a:endParaRPr lang="it-IT" sz="1400" dirty="0">
              <a:latin typeface="+mn-lt"/>
              <a:ea typeface="Calibri" panose="020F0502020204030204" pitchFamily="34" charset="0"/>
              <a:cs typeface="Times New Roman" panose="02020603050405020304" pitchFamily="18" charset="0"/>
            </a:endParaRPr>
          </a:p>
          <a:p>
            <a:pPr algn="just"/>
            <a:r>
              <a:rPr lang="it-IT" sz="1400" dirty="0">
                <a:latin typeface="+mn-lt"/>
                <a:ea typeface="Calibri" panose="020F0502020204030204" pitchFamily="34" charset="0"/>
                <a:cs typeface="Times New Roman" panose="02020603050405020304" pitchFamily="18" charset="0"/>
              </a:rPr>
              <a:t> </a:t>
            </a:r>
            <a:endParaRPr lang="it-IT" sz="1400" dirty="0">
              <a:effectLst/>
              <a:latin typeface="+mn-lt"/>
              <a:ea typeface="Calibri" panose="020F0502020204030204" pitchFamily="34" charset="0"/>
              <a:cs typeface="Times New Roman" panose="02020603050405020304" pitchFamily="18" charset="0"/>
            </a:endParaRPr>
          </a:p>
          <a:p>
            <a:pPr algn="just"/>
            <a:endParaRPr lang="it-IT" sz="1400" dirty="0">
              <a:latin typeface="+mn-lt"/>
              <a:ea typeface="Calibri" panose="020F0502020204030204" pitchFamily="34" charset="0"/>
              <a:cs typeface="Times New Roman" panose="02020603050405020304" pitchFamily="18" charset="0"/>
            </a:endParaRPr>
          </a:p>
          <a:p>
            <a:pPr algn="just"/>
            <a:r>
              <a:rPr lang="it-IT" sz="1400" b="1" dirty="0">
                <a:solidFill>
                  <a:srgbClr val="FF0000"/>
                </a:solidFill>
                <a:cs typeface="Times New Roman" panose="02020603050405020304" pitchFamily="18" charset="0"/>
              </a:rPr>
              <a:t>								</a:t>
            </a:r>
            <a:endParaRPr lang="it-IT" sz="1400" dirty="0"/>
          </a:p>
        </p:txBody>
      </p:sp>
    </p:spTree>
    <p:extLst>
      <p:ext uri="{BB962C8B-B14F-4D97-AF65-F5344CB8AC3E}">
        <p14:creationId xmlns:p14="http://schemas.microsoft.com/office/powerpoint/2010/main" val="11205494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937DC8F-02D2-6627-7202-8FDAA3C1589F}"/>
              </a:ext>
            </a:extLst>
          </p:cNvPr>
          <p:cNvSpPr>
            <a:spLocks noGrp="1" noChangeArrowheads="1"/>
          </p:cNvSpPr>
          <p:nvPr>
            <p:ph type="title"/>
          </p:nvPr>
        </p:nvSpPr>
        <p:spPr>
          <a:xfrm>
            <a:off x="457200" y="277813"/>
            <a:ext cx="8229600" cy="558800"/>
          </a:xfrm>
        </p:spPr>
        <p:txBody>
          <a:bodyPr/>
          <a:lstStyle/>
          <a:p>
            <a:pPr eaLnBrk="1" hangingPunct="1"/>
            <a:r>
              <a:rPr lang="it-IT" altLang="it-IT" sz="2000" b="1" i="1" dirty="0">
                <a:solidFill>
                  <a:srgbClr val="0066FF"/>
                </a:solidFill>
              </a:rPr>
              <a:t>DL AIUTI QUATER – D.L. 18 novembre 2022, n. 176</a:t>
            </a:r>
            <a:br>
              <a:rPr lang="it-IT" altLang="it-IT" sz="2000" b="1" i="1" dirty="0"/>
            </a:br>
            <a:r>
              <a:rPr lang="it-IT" altLang="it-IT" sz="2400" b="1" i="1" dirty="0"/>
              <a:t>			</a:t>
            </a:r>
          </a:p>
        </p:txBody>
      </p:sp>
      <p:sp>
        <p:nvSpPr>
          <p:cNvPr id="8195" name="Rectangle 3">
            <a:extLst>
              <a:ext uri="{FF2B5EF4-FFF2-40B4-BE49-F238E27FC236}">
                <a16:creationId xmlns:a16="http://schemas.microsoft.com/office/drawing/2014/main" id="{4AE0F24A-9309-D69B-5A60-0F5B72DF695F}"/>
              </a:ext>
            </a:extLst>
          </p:cNvPr>
          <p:cNvSpPr>
            <a:spLocks noGrp="1" noChangeArrowheads="1"/>
          </p:cNvSpPr>
          <p:nvPr>
            <p:ph type="body" idx="1"/>
          </p:nvPr>
        </p:nvSpPr>
        <p:spPr>
          <a:xfrm>
            <a:off x="457200" y="1484784"/>
            <a:ext cx="8484708" cy="4349750"/>
          </a:xfrm>
        </p:spPr>
        <p:txBody>
          <a:bodyPr/>
          <a:lstStyle/>
          <a:p>
            <a:pPr marL="0" indent="0" algn="ctr">
              <a:buNone/>
            </a:pPr>
            <a:r>
              <a:rPr lang="it-IT" sz="1800" b="1" dirty="0">
                <a:solidFill>
                  <a:srgbClr val="0066FF"/>
                </a:solidFill>
                <a:effectLst/>
                <a:ea typeface="Calibri" panose="020F0502020204030204" pitchFamily="34" charset="0"/>
                <a:cs typeface="Times LT Std"/>
              </a:rPr>
              <a:t>Appalti autonomi per i piccoli comuni e proroga realizzazione opere medie (Art. 10, commi 2 bis e 2 ter)</a:t>
            </a:r>
            <a:endParaRPr lang="it-IT" sz="1800" dirty="0">
              <a:solidFill>
                <a:srgbClr val="0066FF"/>
              </a:solidFill>
              <a:effectLst/>
              <a:ea typeface="Calibri" panose="020F0502020204030204" pitchFamily="34" charset="0"/>
              <a:cs typeface="Times LT Std"/>
            </a:endParaRPr>
          </a:p>
          <a:p>
            <a:pPr marL="0" indent="0" algn="just">
              <a:lnSpc>
                <a:spcPct val="107000"/>
              </a:lnSpc>
              <a:spcAft>
                <a:spcPts val="800"/>
              </a:spcAft>
              <a:buNone/>
            </a:pPr>
            <a:endParaRPr lang="it-IT" sz="1800" dirty="0">
              <a:effectLs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1800" dirty="0">
                <a:effectLst/>
                <a:ea typeface="Calibri" panose="020F0502020204030204" pitchFamily="34" charset="0"/>
                <a:cs typeface="Times New Roman" panose="02020603050405020304" pitchFamily="18" charset="0"/>
              </a:rPr>
              <a:t>Su proposta dell’ANCI viene prorogata al 31 marzo p.v. la possibilità di realizzare le opere di messa in sicurezza degli edifici e del territorio previsti dal PNRR (cd “Medie opere”), evitando quindi che</a:t>
            </a:r>
            <a:r>
              <a:rPr lang="it-IT" sz="1800" dirty="0">
                <a:effectLst/>
                <a:ea typeface="Bookman Old Style" panose="02050604050505020204" pitchFamily="18" charset="0"/>
                <a:cs typeface="Bookman Old Style" panose="02050604050505020204" pitchFamily="18" charset="0"/>
              </a:rPr>
              <a:t> importanti risorse PNRR vadano perdute o siano oggetto di revoca a causa di ritardi di modesta entità nell’affidamento dei lavori.</a:t>
            </a:r>
            <a:endParaRPr lang="it-IT" sz="1800" dirty="0">
              <a:effectLs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1800" b="1" dirty="0">
                <a:solidFill>
                  <a:srgbClr val="FF0000"/>
                </a:solidFill>
                <a:effectLst/>
                <a:ea typeface="Bookman Old Style" panose="02050604050505020204" pitchFamily="18" charset="0"/>
                <a:cs typeface="Bookman Old Style" panose="02050604050505020204" pitchFamily="18" charset="0"/>
              </a:rPr>
              <a:t>Sanatoria:</a:t>
            </a:r>
          </a:p>
          <a:p>
            <a:pPr marL="0" indent="0" algn="just">
              <a:lnSpc>
                <a:spcPct val="107000"/>
              </a:lnSpc>
              <a:spcAft>
                <a:spcPts val="800"/>
              </a:spcAft>
              <a:buNone/>
            </a:pPr>
            <a:r>
              <a:rPr lang="it-IT" sz="1800" dirty="0">
                <a:effectLst/>
                <a:ea typeface="Bookman Old Style" panose="02050604050505020204" pitchFamily="18" charset="0"/>
                <a:cs typeface="Bookman Old Style" panose="02050604050505020204" pitchFamily="18" charset="0"/>
              </a:rPr>
              <a:t>Vengono altresì considerate pienamente legittime tutte quelle procedure di gara avviate autonomamente dai Comuni non capoluogo,</a:t>
            </a:r>
            <a:r>
              <a:rPr lang="it-IT" sz="1800" dirty="0">
                <a:effectLst/>
                <a:ea typeface="Calibri" panose="020F0502020204030204" pitchFamily="34" charset="0"/>
                <a:cs typeface="Times New Roman" panose="02020603050405020304" pitchFamily="18" charset="0"/>
              </a:rPr>
              <a:t> prevalentemente piccoli Comuni, senza passare per aggregazioni, centrali di committenza, soggetti aggregatori, ecc. </a:t>
            </a:r>
          </a:p>
          <a:p>
            <a:pPr algn="just" eaLnBrk="1" hangingPunct="1">
              <a:lnSpc>
                <a:spcPct val="90000"/>
              </a:lnSpc>
              <a:buFont typeface="Wingdings" pitchFamily="2" charset="2"/>
              <a:buNone/>
            </a:pPr>
            <a:endParaRPr lang="it-IT" altLang="it-IT" sz="2000" dirty="0"/>
          </a:p>
        </p:txBody>
      </p:sp>
      <p:pic>
        <p:nvPicPr>
          <p:cNvPr id="8196" name="Picture 4" descr="logo%20anci%20dorato">
            <a:extLst>
              <a:ext uri="{FF2B5EF4-FFF2-40B4-BE49-F238E27FC236}">
                <a16:creationId xmlns:a16="http://schemas.microsoft.com/office/drawing/2014/main" id="{A7EC5B8A-81B4-3640-671E-F4F2220C44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6ADA688-43FE-40A5-3F82-DDEE73024659}"/>
              </a:ext>
            </a:extLst>
          </p:cNvPr>
          <p:cNvSpPr>
            <a:spLocks noGrp="1" noChangeArrowheads="1"/>
          </p:cNvSpPr>
          <p:nvPr>
            <p:ph type="title"/>
          </p:nvPr>
        </p:nvSpPr>
        <p:spPr>
          <a:xfrm>
            <a:off x="457200" y="332656"/>
            <a:ext cx="8229600" cy="558800"/>
          </a:xfrm>
        </p:spPr>
        <p:txBody>
          <a:bodyPr/>
          <a:lstStyle/>
          <a:p>
            <a:pPr eaLnBrk="1" hangingPunct="1"/>
            <a:r>
              <a:rPr lang="it-IT" altLang="it-IT" sz="2000" b="1" i="1" dirty="0">
                <a:solidFill>
                  <a:srgbClr val="0066FF"/>
                </a:solidFill>
              </a:rPr>
              <a:t>DL AIUTI QUATER – D.L. 18 novembre 2022, n. 176</a:t>
            </a:r>
            <a:br>
              <a:rPr lang="it-IT" altLang="it-IT" sz="1800" b="1" dirty="0"/>
            </a:br>
            <a:r>
              <a:rPr lang="it-IT" altLang="it-IT" sz="1800" b="1" i="1" dirty="0"/>
              <a:t>	</a:t>
            </a:r>
            <a:r>
              <a:rPr lang="it-IT" altLang="it-IT" sz="2400" b="1" i="1" dirty="0"/>
              <a:t>			</a:t>
            </a:r>
          </a:p>
        </p:txBody>
      </p:sp>
      <p:sp>
        <p:nvSpPr>
          <p:cNvPr id="4099" name="Rectangle 3">
            <a:extLst>
              <a:ext uri="{FF2B5EF4-FFF2-40B4-BE49-F238E27FC236}">
                <a16:creationId xmlns:a16="http://schemas.microsoft.com/office/drawing/2014/main" id="{0B4FCF43-9111-BED2-AA1C-E29949663884}"/>
              </a:ext>
            </a:extLst>
          </p:cNvPr>
          <p:cNvSpPr>
            <a:spLocks noGrp="1" noChangeArrowheads="1"/>
          </p:cNvSpPr>
          <p:nvPr>
            <p:ph type="body" idx="1"/>
          </p:nvPr>
        </p:nvSpPr>
        <p:spPr>
          <a:xfrm>
            <a:off x="477008" y="1254125"/>
            <a:ext cx="8229600" cy="4349750"/>
          </a:xfrm>
        </p:spPr>
        <p:txBody>
          <a:bodyPr/>
          <a:lstStyle/>
          <a:p>
            <a:pPr algn="just" eaLnBrk="1" hangingPunct="1">
              <a:lnSpc>
                <a:spcPct val="90000"/>
              </a:lnSpc>
              <a:buFont typeface="Wingdings" pitchFamily="2" charset="2"/>
              <a:buNone/>
              <a:defRPr/>
            </a:pPr>
            <a:r>
              <a:rPr lang="it-IT" altLang="it-IT" sz="2000" dirty="0"/>
              <a:t>	</a:t>
            </a:r>
            <a:endParaRPr lang="it-IT" altLang="it-IT" sz="1600" dirty="0"/>
          </a:p>
          <a:p>
            <a:pPr marL="0" indent="0" algn="ctr">
              <a:buNone/>
            </a:pPr>
            <a:r>
              <a:rPr lang="it-IT" sz="1800" b="1" dirty="0">
                <a:solidFill>
                  <a:srgbClr val="0066FF"/>
                </a:solidFill>
              </a:rPr>
              <a:t>Risorse per investimenti in rigenerazione urbana per i comuni con popolazione inferiore a 15.000 abitanti </a:t>
            </a:r>
          </a:p>
          <a:p>
            <a:pPr marL="0" indent="0" algn="ctr">
              <a:buNone/>
            </a:pPr>
            <a:r>
              <a:rPr lang="it-IT" sz="1800" b="1" dirty="0">
                <a:solidFill>
                  <a:srgbClr val="0066FF"/>
                </a:solidFill>
              </a:rPr>
              <a:t>(Art. 14-quinquies) </a:t>
            </a:r>
            <a:endParaRPr lang="it-IT" sz="1800" dirty="0">
              <a:solidFill>
                <a:srgbClr val="0066FF"/>
              </a:solidFill>
            </a:endParaRPr>
          </a:p>
          <a:p>
            <a:pPr marL="0" indent="0">
              <a:buNone/>
            </a:pPr>
            <a:endParaRPr lang="it-IT" sz="1800" dirty="0">
              <a:solidFill>
                <a:srgbClr val="0070C0"/>
              </a:solidFill>
            </a:endParaRPr>
          </a:p>
          <a:p>
            <a:pPr marL="0" indent="0" algn="just">
              <a:buNone/>
            </a:pPr>
            <a:r>
              <a:rPr lang="it-IT" sz="1800" dirty="0"/>
              <a:t>Viene istituito un fondo presso il Ministero dell’interno per investimenti in </a:t>
            </a:r>
            <a:r>
              <a:rPr lang="it-IT" sz="1800" b="1" dirty="0"/>
              <a:t>rigenerazione urbana </a:t>
            </a:r>
            <a:r>
              <a:rPr lang="it-IT" sz="1800" dirty="0"/>
              <a:t>a favore dei comuni con popolazione inferiore a 15.000 abitanti, con una dotazione di 115 milioni di euro per l’anno 2025 e di 120 milioni di euro per l’anno 2026. Con decreto del Ministro dell’interno di concerto con il MEF, previa intesa in Conferenza Stato-città ed autonomie locali, da adottare </a:t>
            </a:r>
            <a:r>
              <a:rPr lang="it-IT" sz="1800" b="1" dirty="0"/>
              <a:t>entro il 30 giugno 2023</a:t>
            </a:r>
            <a:r>
              <a:rPr lang="it-IT" sz="1800" dirty="0"/>
              <a:t>, sono individuati i criteri di riparto del fondo. Il decreto disciplina altresì le modalità di utilizzo delle risorse, ivi incluse le modalità di utilizzo dei ribassi d’asta, di monitoraggio, di rendicontazione, nonché le modalità di recupero ed eventuale riassegnazione delle somme non utilizzate. </a:t>
            </a:r>
          </a:p>
          <a:p>
            <a:pPr algn="just" eaLnBrk="1" hangingPunct="1">
              <a:lnSpc>
                <a:spcPct val="90000"/>
              </a:lnSpc>
              <a:buFont typeface="Wingdings" pitchFamily="2" charset="2"/>
              <a:buNone/>
              <a:defRPr/>
            </a:pPr>
            <a:endParaRPr lang="it-IT" altLang="it-IT" sz="2000" dirty="0"/>
          </a:p>
        </p:txBody>
      </p:sp>
      <p:pic>
        <p:nvPicPr>
          <p:cNvPr id="7172" name="Picture 4" descr="logo%20anci%20dorato">
            <a:extLst>
              <a:ext uri="{FF2B5EF4-FFF2-40B4-BE49-F238E27FC236}">
                <a16:creationId xmlns:a16="http://schemas.microsoft.com/office/drawing/2014/main" id="{53C63276-9288-8466-FB8A-F7662A065D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ED7F457-1980-FB28-3BCC-8373B80A6B93}"/>
              </a:ext>
            </a:extLst>
          </p:cNvPr>
          <p:cNvSpPr>
            <a:spLocks noGrp="1" noChangeArrowheads="1"/>
          </p:cNvSpPr>
          <p:nvPr>
            <p:ph type="title"/>
          </p:nvPr>
        </p:nvSpPr>
        <p:spPr>
          <a:xfrm>
            <a:off x="457200" y="277813"/>
            <a:ext cx="8229600" cy="558800"/>
          </a:xfrm>
        </p:spPr>
        <p:txBody>
          <a:bodyPr/>
          <a:lstStyle/>
          <a:p>
            <a:pPr eaLnBrk="1" hangingPunct="1"/>
            <a:r>
              <a:rPr lang="it-IT" altLang="it-IT" sz="2000" b="1" i="1" dirty="0">
                <a:solidFill>
                  <a:srgbClr val="0066FF"/>
                </a:solidFill>
              </a:rPr>
              <a:t>DL AIUTI QUATER – D.L. 18 novembre 2022, n. 176</a:t>
            </a:r>
            <a:br>
              <a:rPr lang="it-IT" altLang="it-IT" sz="2000" b="1" i="1" dirty="0">
                <a:solidFill>
                  <a:srgbClr val="0066FF"/>
                </a:solidFill>
              </a:rPr>
            </a:br>
            <a:r>
              <a:rPr lang="it-IT" altLang="it-IT" sz="2400" b="1" i="1" dirty="0"/>
              <a:t>			</a:t>
            </a:r>
          </a:p>
        </p:txBody>
      </p:sp>
      <p:sp>
        <p:nvSpPr>
          <p:cNvPr id="9219" name="Rectangle 3">
            <a:extLst>
              <a:ext uri="{FF2B5EF4-FFF2-40B4-BE49-F238E27FC236}">
                <a16:creationId xmlns:a16="http://schemas.microsoft.com/office/drawing/2014/main" id="{952EB8BA-E1E9-543F-068F-4C32B5348C01}"/>
              </a:ext>
            </a:extLst>
          </p:cNvPr>
          <p:cNvSpPr>
            <a:spLocks noGrp="1" noChangeArrowheads="1"/>
          </p:cNvSpPr>
          <p:nvPr>
            <p:ph type="body" idx="1"/>
          </p:nvPr>
        </p:nvSpPr>
        <p:spPr>
          <a:xfrm>
            <a:off x="107504" y="1628800"/>
            <a:ext cx="8579296" cy="4713263"/>
          </a:xfrm>
        </p:spPr>
        <p:txBody>
          <a:bodyPr/>
          <a:lstStyle/>
          <a:p>
            <a:pPr algn="just" eaLnBrk="1" hangingPunct="1">
              <a:lnSpc>
                <a:spcPct val="90000"/>
              </a:lnSpc>
              <a:buFont typeface="Wingdings" pitchFamily="2" charset="2"/>
              <a:buNone/>
            </a:pPr>
            <a:endParaRPr lang="it-IT" altLang="it-IT" sz="1800" dirty="0"/>
          </a:p>
          <a:p>
            <a:pPr algn="just" eaLnBrk="1" hangingPunct="1">
              <a:lnSpc>
                <a:spcPct val="90000"/>
              </a:lnSpc>
              <a:buFont typeface="Wingdings" pitchFamily="2" charset="2"/>
              <a:buNone/>
            </a:pPr>
            <a:endParaRPr lang="it-IT" altLang="it-IT" sz="1800" dirty="0"/>
          </a:p>
          <a:p>
            <a:pPr algn="just" eaLnBrk="1" hangingPunct="1">
              <a:lnSpc>
                <a:spcPct val="150000"/>
              </a:lnSpc>
              <a:buFont typeface="Wingdings" pitchFamily="2" charset="2"/>
              <a:buNone/>
            </a:pPr>
            <a:r>
              <a:rPr lang="it-IT" altLang="it-IT" sz="1800" dirty="0"/>
              <a:t>	</a:t>
            </a:r>
          </a:p>
          <a:p>
            <a:pPr algn="just" eaLnBrk="1" hangingPunct="1">
              <a:lnSpc>
                <a:spcPct val="150000"/>
              </a:lnSpc>
              <a:buFont typeface="Wingdings" pitchFamily="2" charset="2"/>
              <a:buNone/>
            </a:pPr>
            <a:r>
              <a:rPr lang="it-IT" altLang="it-IT" sz="2000" dirty="0"/>
              <a:t>	</a:t>
            </a:r>
            <a:r>
              <a:rPr lang="it-IT" altLang="it-IT" sz="1800" dirty="0"/>
              <a:t>Viene prorogata al 31 dicembre 2023 la possibilità di conferire incarichi di vice segretario comunale per una durata massima di 24 mesi (</a:t>
            </a:r>
            <a:r>
              <a:rPr lang="it-IT" altLang="it-IT" sz="1800" u="sng" dirty="0"/>
              <a:t>prevista dall’art. 16-ter, commi 9 e 10</a:t>
            </a:r>
            <a:r>
              <a:rPr lang="it-IT" altLang="it-IT" sz="1800" dirty="0"/>
              <a:t>, del </a:t>
            </a:r>
            <a:r>
              <a:rPr lang="it-IT" altLang="it-IT" sz="1800" dirty="0" err="1"/>
              <a:t>d.l.</a:t>
            </a:r>
            <a:r>
              <a:rPr lang="it-IT" altLang="it-IT" sz="1800" dirty="0"/>
              <a:t> 30 dicembre 2019, n. 162, convertito in legge 28 febbraio 2020, n. 8). I relativi incarichi, se conferiti entro tale data, proseguono sino alla naturale scadenza. </a:t>
            </a:r>
          </a:p>
          <a:p>
            <a:pPr algn="just" eaLnBrk="1" hangingPunct="1">
              <a:lnSpc>
                <a:spcPct val="150000"/>
              </a:lnSpc>
              <a:buFont typeface="Wingdings" pitchFamily="2" charset="2"/>
              <a:buNone/>
            </a:pPr>
            <a:endParaRPr lang="it-IT" altLang="it-IT" sz="1800" dirty="0"/>
          </a:p>
          <a:p>
            <a:pPr algn="just" eaLnBrk="1" hangingPunct="1">
              <a:lnSpc>
                <a:spcPct val="150000"/>
              </a:lnSpc>
              <a:buNone/>
            </a:pPr>
            <a:r>
              <a:rPr lang="it-IT" altLang="it-IT" sz="1800" dirty="0"/>
              <a:t>	</a:t>
            </a:r>
            <a:r>
              <a:rPr lang="it-IT" altLang="it-IT" sz="1600" i="1" dirty="0"/>
              <a:t>Sull’applicazione di tale norma si segnalano le Circolari del Ministero dell’Interno – Dipartimento Affari Interni e Territoriali del 9 aprile 2020 e del 9 agosto 2021.</a:t>
            </a:r>
          </a:p>
          <a:p>
            <a:pPr algn="just" eaLnBrk="1" hangingPunct="1">
              <a:lnSpc>
                <a:spcPct val="150000"/>
              </a:lnSpc>
              <a:buFont typeface="Wingdings" pitchFamily="2" charset="2"/>
              <a:buNone/>
            </a:pPr>
            <a:endParaRPr lang="it-IT" altLang="it-IT" sz="1800" dirty="0"/>
          </a:p>
        </p:txBody>
      </p:sp>
      <p:pic>
        <p:nvPicPr>
          <p:cNvPr id="9220" name="Picture 4" descr="logo%20anci%20dorato">
            <a:extLst>
              <a:ext uri="{FF2B5EF4-FFF2-40B4-BE49-F238E27FC236}">
                <a16:creationId xmlns:a16="http://schemas.microsoft.com/office/drawing/2014/main" id="{D0181C8E-1AB4-96F2-B39D-4E87EC33B9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CasellaDiTesto 1">
            <a:extLst>
              <a:ext uri="{FF2B5EF4-FFF2-40B4-BE49-F238E27FC236}">
                <a16:creationId xmlns:a16="http://schemas.microsoft.com/office/drawing/2014/main" id="{8FF7ADC3-20EF-8062-39BD-2704F40D777B}"/>
              </a:ext>
            </a:extLst>
          </p:cNvPr>
          <p:cNvSpPr txBox="1">
            <a:spLocks noChangeArrowheads="1"/>
          </p:cNvSpPr>
          <p:nvPr/>
        </p:nvSpPr>
        <p:spPr bwMode="auto">
          <a:xfrm>
            <a:off x="426368" y="836613"/>
            <a:ext cx="8291264" cy="2432589"/>
          </a:xfrm>
          <a:prstGeom prst="rect">
            <a:avLst/>
          </a:prstGeom>
          <a:noFill/>
          <a:ln>
            <a:noFill/>
          </a:ln>
        </p:spPr>
        <p:txBody>
          <a:bodyPr wrap="square">
            <a:spAutoFit/>
          </a:bodyPr>
          <a:lstStyle>
            <a:lvl1pPr marL="285750" indent="-2857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it-IT" b="1" dirty="0">
              <a:solidFill>
                <a:srgbClr val="0070C0"/>
              </a:solidFill>
              <a:latin typeface="+mn-lt"/>
              <a:cs typeface="+mn-cs"/>
            </a:endParaRPr>
          </a:p>
          <a:p>
            <a:endParaRPr lang="it-IT" b="1" dirty="0">
              <a:solidFill>
                <a:srgbClr val="0070C0"/>
              </a:solidFill>
              <a:latin typeface="+mn-lt"/>
              <a:cs typeface="+mn-cs"/>
            </a:endParaRPr>
          </a:p>
          <a:p>
            <a:pPr algn="ctr"/>
            <a:r>
              <a:rPr lang="it-IT" sz="2000" b="1" dirty="0">
                <a:solidFill>
                  <a:srgbClr val="0066FF"/>
                </a:solidFill>
                <a:latin typeface="+mn-lt"/>
                <a:cs typeface="+mn-cs"/>
              </a:rPr>
              <a:t>Proroga di disposizioni in materia di incarichi di vicesegretario comunale</a:t>
            </a:r>
          </a:p>
          <a:p>
            <a:pPr algn="ctr"/>
            <a:r>
              <a:rPr lang="it-IT" sz="2000" b="1" dirty="0">
                <a:solidFill>
                  <a:srgbClr val="0066FF"/>
                </a:solidFill>
                <a:latin typeface="+mn-lt"/>
                <a:cs typeface="+mn-cs"/>
              </a:rPr>
              <a:t> </a:t>
            </a:r>
            <a:r>
              <a:rPr lang="it-IT" sz="2000" b="1" dirty="0">
                <a:solidFill>
                  <a:srgbClr val="0066FF"/>
                </a:solidFill>
              </a:rPr>
              <a:t>(Art. 14-sexies) </a:t>
            </a:r>
          </a:p>
          <a:p>
            <a:pPr algn="ctr"/>
            <a:endParaRPr lang="it-IT" sz="2000" b="1" dirty="0">
              <a:solidFill>
                <a:srgbClr val="0066FF"/>
              </a:solidFill>
            </a:endParaRPr>
          </a:p>
          <a:p>
            <a:endParaRPr lang="it-IT" b="1" dirty="0">
              <a:solidFill>
                <a:srgbClr val="0070C0"/>
              </a:solidFill>
              <a:latin typeface="+mn-lt"/>
              <a:cs typeface="+mn-cs"/>
            </a:endParaRPr>
          </a:p>
          <a:p>
            <a:pPr>
              <a:lnSpc>
                <a:spcPct val="105000"/>
              </a:lnSpc>
              <a:spcAft>
                <a:spcPts val="800"/>
              </a:spcAft>
            </a:pPr>
            <a:r>
              <a:rPr lang="it-IT" sz="1800" dirty="0">
                <a:effectLst/>
                <a:latin typeface="Bookman Old Style" panose="02050604050505020204" pitchFamily="18" charset="0"/>
                <a:ea typeface="Calibri" panose="020F0502020204030204" pitchFamily="34" charset="0"/>
              </a:rPr>
              <a:t> </a:t>
            </a:r>
            <a:endParaRPr lang="it-IT" sz="1800" dirty="0">
              <a:effectLst/>
              <a:latin typeface="Calibri" panose="020F0502020204030204" pitchFamily="34" charset="0"/>
              <a:ea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61800C-F56D-B2DF-3ED5-586EF960A255}"/>
              </a:ext>
            </a:extLst>
          </p:cNvPr>
          <p:cNvSpPr>
            <a:spLocks noGrp="1"/>
          </p:cNvSpPr>
          <p:nvPr>
            <p:ph type="title"/>
          </p:nvPr>
        </p:nvSpPr>
        <p:spPr/>
        <p:txBody>
          <a:bodyPr/>
          <a:lstStyle/>
          <a:p>
            <a:r>
              <a:rPr lang="it-IT" sz="2000" b="1" i="1" dirty="0">
                <a:solidFill>
                  <a:srgbClr val="CC6600"/>
                </a:solidFill>
                <a:effectLst/>
                <a:latin typeface="Garamond" panose="02020404030301010803" pitchFamily="18" charset="0"/>
                <a:ea typeface="Times New Roman" panose="02020603050405020304" pitchFamily="18" charset="0"/>
                <a:cs typeface="Times New Roman" panose="02020603050405020304" pitchFamily="18" charset="0"/>
              </a:rPr>
              <a:t>D.L. MILLEPROROGHE- D.L. 29 dicembre 2022 n. 198</a:t>
            </a:r>
            <a:br>
              <a:rPr lang="it-IT" sz="1800"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egnaposto contenuto 2">
            <a:extLst>
              <a:ext uri="{FF2B5EF4-FFF2-40B4-BE49-F238E27FC236}">
                <a16:creationId xmlns:a16="http://schemas.microsoft.com/office/drawing/2014/main" id="{400F200C-C213-5C47-177A-FF600FA26666}"/>
              </a:ext>
            </a:extLst>
          </p:cNvPr>
          <p:cNvSpPr>
            <a:spLocks noGrp="1"/>
          </p:cNvSpPr>
          <p:nvPr>
            <p:ph idx="1"/>
          </p:nvPr>
        </p:nvSpPr>
        <p:spPr>
          <a:xfrm>
            <a:off x="457200" y="1600201"/>
            <a:ext cx="8229600" cy="532656"/>
          </a:xfrm>
        </p:spPr>
        <p:txBody>
          <a:bodyPr/>
          <a:lstStyle/>
          <a:p>
            <a:pPr marL="0" indent="0" algn="ctr">
              <a:buNone/>
            </a:pPr>
            <a:r>
              <a:rPr lang="it-IT" sz="1800" b="1" dirty="0">
                <a:solidFill>
                  <a:srgbClr val="CC6600"/>
                </a:solidFill>
                <a:effectLst/>
                <a:ea typeface="Times New Roman" panose="02020603050405020304" pitchFamily="18" charset="0"/>
                <a:cs typeface="Times New Roman" panose="02020603050405020304" pitchFamily="18" charset="0"/>
              </a:rPr>
              <a:t>Proroga termini assunzioni assistenti sociali  </a:t>
            </a:r>
          </a:p>
          <a:p>
            <a:pPr marL="0" indent="0" algn="ctr">
              <a:buNone/>
            </a:pPr>
            <a:r>
              <a:rPr lang="it-IT" sz="1800" b="1" dirty="0">
                <a:solidFill>
                  <a:srgbClr val="CC6600"/>
                </a:solidFill>
                <a:effectLst/>
                <a:ea typeface="Times New Roman" panose="02020603050405020304" pitchFamily="18" charset="0"/>
                <a:cs typeface="Times New Roman" panose="02020603050405020304" pitchFamily="18" charset="0"/>
              </a:rPr>
              <a:t>(Art. 1, comma 19)</a:t>
            </a:r>
          </a:p>
          <a:p>
            <a:pPr marL="0" indent="0">
              <a:buNone/>
            </a:pPr>
            <a:endParaRPr lang="it-IT" sz="1800" b="1" dirty="0">
              <a:solidFill>
                <a:srgbClr val="2F5496"/>
              </a:solidFill>
              <a:ea typeface="Calibri" panose="020F0502020204030204" pitchFamily="34" charset="0"/>
              <a:cs typeface="Times New Roman" panose="02020603050405020304" pitchFamily="18" charset="0"/>
            </a:endParaRPr>
          </a:p>
          <a:p>
            <a:pPr marL="0" indent="0">
              <a:buNone/>
            </a:pPr>
            <a:endParaRPr lang="it-IT" sz="1800" dirty="0">
              <a:effectLst/>
              <a:ea typeface="Calibri" panose="020F0502020204030204" pitchFamily="34" charset="0"/>
              <a:cs typeface="Times New Roman" panose="02020603050405020304" pitchFamily="18" charset="0"/>
            </a:endParaRPr>
          </a:p>
          <a:p>
            <a:pPr marL="0" indent="0">
              <a:buNone/>
            </a:pPr>
            <a:endParaRPr lang="it-IT" dirty="0"/>
          </a:p>
        </p:txBody>
      </p:sp>
      <p:sp>
        <p:nvSpPr>
          <p:cNvPr id="4" name="CasellaDiTesto 3">
            <a:extLst>
              <a:ext uri="{FF2B5EF4-FFF2-40B4-BE49-F238E27FC236}">
                <a16:creationId xmlns:a16="http://schemas.microsoft.com/office/drawing/2014/main" id="{F2325206-4D8F-B75A-A1ED-63B90C17060A}"/>
              </a:ext>
            </a:extLst>
          </p:cNvPr>
          <p:cNvSpPr txBox="1"/>
          <p:nvPr/>
        </p:nvSpPr>
        <p:spPr>
          <a:xfrm flipH="1">
            <a:off x="468923" y="2038030"/>
            <a:ext cx="7787207" cy="2085443"/>
          </a:xfrm>
          <a:prstGeom prst="rect">
            <a:avLst/>
          </a:prstGeom>
          <a:noFill/>
        </p:spPr>
        <p:txBody>
          <a:bodyPr wrap="square" rtlCol="0">
            <a:spAutoFit/>
          </a:bodyPr>
          <a:lstStyle/>
          <a:p>
            <a:pPr algn="just">
              <a:lnSpc>
                <a:spcPct val="107000"/>
              </a:lnSpc>
              <a:spcAft>
                <a:spcPts val="800"/>
              </a:spcAft>
            </a:pPr>
            <a:endParaRPr lang="it-IT" sz="18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endParaRPr lang="it-IT" sz="1800" dirty="0">
              <a:effectLst/>
              <a:latin typeface="+mn-lt"/>
              <a:ea typeface="Calibri" panose="020F0502020204030204" pitchFamily="34" charset="0"/>
              <a:cs typeface="Times New Roman" panose="02020603050405020304" pitchFamily="18" charset="0"/>
            </a:endParaRPr>
          </a:p>
          <a:p>
            <a:pPr algn="just">
              <a:lnSpc>
                <a:spcPct val="150000"/>
              </a:lnSpc>
              <a:spcAft>
                <a:spcPts val="800"/>
              </a:spcAft>
            </a:pPr>
            <a:r>
              <a:rPr lang="it-IT" sz="1800" dirty="0">
                <a:effectLst/>
                <a:latin typeface="+mn-lt"/>
                <a:ea typeface="Calibri" panose="020F0502020204030204" pitchFamily="34" charset="0"/>
                <a:cs typeface="Times New Roman" panose="02020603050405020304" pitchFamily="18" charset="0"/>
              </a:rPr>
              <a:t>La norma, </a:t>
            </a:r>
            <a:r>
              <a:rPr lang="it-IT" sz="1800" b="1" dirty="0">
                <a:effectLst/>
                <a:latin typeface="+mn-lt"/>
                <a:ea typeface="Calibri" panose="020F0502020204030204" pitchFamily="34" charset="0"/>
                <a:cs typeface="Times New Roman" panose="02020603050405020304" pitchFamily="18" charset="0"/>
              </a:rPr>
              <a:t>richiesta dall’ANCI, estende </a:t>
            </a:r>
            <a:r>
              <a:rPr lang="it-IT" sz="1800" b="1" u="sng" dirty="0">
                <a:effectLst/>
                <a:latin typeface="+mn-lt"/>
                <a:ea typeface="Calibri" panose="020F0502020204030204" pitchFamily="34" charset="0"/>
                <a:cs typeface="Times New Roman" panose="02020603050405020304" pitchFamily="18" charset="0"/>
              </a:rPr>
              <a:t> al 31 dicembre 2023</a:t>
            </a:r>
            <a:r>
              <a:rPr lang="it-IT" sz="1800" b="1" dirty="0">
                <a:effectLst/>
                <a:latin typeface="+mn-lt"/>
                <a:ea typeface="Calibri" panose="020F0502020204030204" pitchFamily="34" charset="0"/>
                <a:cs typeface="Times New Roman" panose="02020603050405020304" pitchFamily="18" charset="0"/>
              </a:rPr>
              <a:t> </a:t>
            </a:r>
            <a:r>
              <a:rPr lang="it-IT" sz="1800" dirty="0">
                <a:effectLst/>
                <a:latin typeface="+mn-lt"/>
                <a:ea typeface="Calibri" panose="020F0502020204030204" pitchFamily="34" charset="0"/>
                <a:cs typeface="Times New Roman" panose="02020603050405020304" pitchFamily="18" charset="0"/>
              </a:rPr>
              <a:t>il termine per la maturazione del requisito temporale dei 36 mesi di servizio </a:t>
            </a:r>
            <a:r>
              <a:rPr lang="it-IT" sz="1800" b="1" dirty="0">
                <a:effectLst/>
                <a:latin typeface="+mn-lt"/>
                <a:ea typeface="Calibri" panose="020F0502020204030204" pitchFamily="34" charset="0"/>
                <a:cs typeface="Times New Roman" panose="02020603050405020304" pitchFamily="18" charset="0"/>
              </a:rPr>
              <a:t>per la stabilizzazione degli assistenti sociali. </a:t>
            </a:r>
            <a:endParaRPr lang="it-IT" sz="1800"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99447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61800C-F56D-B2DF-3ED5-586EF960A255}"/>
              </a:ext>
            </a:extLst>
          </p:cNvPr>
          <p:cNvSpPr>
            <a:spLocks noGrp="1"/>
          </p:cNvSpPr>
          <p:nvPr>
            <p:ph type="title"/>
          </p:nvPr>
        </p:nvSpPr>
        <p:spPr/>
        <p:txBody>
          <a:bodyPr/>
          <a:lstStyle/>
          <a:p>
            <a:r>
              <a:rPr lang="it-IT" sz="2000" b="1" i="1" dirty="0">
                <a:solidFill>
                  <a:srgbClr val="CC6600"/>
                </a:solidFill>
                <a:effectLst/>
                <a:latin typeface="Garamond" panose="02020404030301010803" pitchFamily="18" charset="0"/>
                <a:ea typeface="Times New Roman" panose="02020603050405020304" pitchFamily="18" charset="0"/>
                <a:cs typeface="Times New Roman" panose="02020603050405020304" pitchFamily="18" charset="0"/>
              </a:rPr>
              <a:t>D.L. MILLEPROROGHE- D.L. 29 dicembre 2022 n. 198</a:t>
            </a:r>
            <a:br>
              <a:rPr lang="it-IT" sz="1800"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egnaposto contenuto 2">
            <a:extLst>
              <a:ext uri="{FF2B5EF4-FFF2-40B4-BE49-F238E27FC236}">
                <a16:creationId xmlns:a16="http://schemas.microsoft.com/office/drawing/2014/main" id="{400F200C-C213-5C47-177A-FF600FA26666}"/>
              </a:ext>
            </a:extLst>
          </p:cNvPr>
          <p:cNvSpPr>
            <a:spLocks noGrp="1"/>
          </p:cNvSpPr>
          <p:nvPr>
            <p:ph idx="1"/>
          </p:nvPr>
        </p:nvSpPr>
        <p:spPr>
          <a:xfrm>
            <a:off x="445479" y="1157922"/>
            <a:ext cx="8229600" cy="1139824"/>
          </a:xfrm>
        </p:spPr>
        <p:txBody>
          <a:bodyPr/>
          <a:lstStyle/>
          <a:p>
            <a:pPr marL="0" indent="0" algn="ctr">
              <a:buNone/>
            </a:pPr>
            <a:r>
              <a:rPr lang="it-IT" sz="1800" b="1" dirty="0">
                <a:solidFill>
                  <a:srgbClr val="CC6600"/>
                </a:solidFill>
                <a:cs typeface="Times New Roman" panose="02020603050405020304" pitchFamily="18" charset="0"/>
              </a:rPr>
              <a:t>Deroga inconferibilità di incarichi a componenti di organo politico di livello regionale e locale </a:t>
            </a:r>
          </a:p>
          <a:p>
            <a:pPr marL="0" indent="0" algn="ctr">
              <a:buNone/>
            </a:pPr>
            <a:r>
              <a:rPr lang="it-IT" sz="1800" b="1" dirty="0">
                <a:solidFill>
                  <a:srgbClr val="CC6600"/>
                </a:solidFill>
                <a:cs typeface="Times New Roman" panose="02020603050405020304" pitchFamily="18" charset="0"/>
              </a:rPr>
              <a:t>(Art. 1, comma 20)</a:t>
            </a:r>
          </a:p>
          <a:p>
            <a:pPr marL="0" indent="0">
              <a:buNone/>
            </a:pPr>
            <a:endParaRPr lang="it-IT" sz="1800" b="1" dirty="0">
              <a:solidFill>
                <a:srgbClr val="2F5496"/>
              </a:solidFill>
              <a:ea typeface="Calibri" panose="020F0502020204030204" pitchFamily="34" charset="0"/>
              <a:cs typeface="Times New Roman" panose="02020603050405020304" pitchFamily="18" charset="0"/>
            </a:endParaRPr>
          </a:p>
          <a:p>
            <a:pPr marL="0" indent="0">
              <a:buNone/>
            </a:pPr>
            <a:endParaRPr lang="it-IT" sz="1800" dirty="0">
              <a:effectLst/>
              <a:ea typeface="Calibri" panose="020F0502020204030204" pitchFamily="34" charset="0"/>
              <a:cs typeface="Times New Roman" panose="02020603050405020304" pitchFamily="18" charset="0"/>
            </a:endParaRPr>
          </a:p>
          <a:p>
            <a:pPr marL="0" indent="0">
              <a:buNone/>
            </a:pPr>
            <a:endParaRPr lang="it-IT" dirty="0"/>
          </a:p>
        </p:txBody>
      </p:sp>
      <p:sp>
        <p:nvSpPr>
          <p:cNvPr id="4" name="CasellaDiTesto 3">
            <a:extLst>
              <a:ext uri="{FF2B5EF4-FFF2-40B4-BE49-F238E27FC236}">
                <a16:creationId xmlns:a16="http://schemas.microsoft.com/office/drawing/2014/main" id="{F2325206-4D8F-B75A-A1ED-63B90C17060A}"/>
              </a:ext>
            </a:extLst>
          </p:cNvPr>
          <p:cNvSpPr txBox="1"/>
          <p:nvPr/>
        </p:nvSpPr>
        <p:spPr>
          <a:xfrm flipH="1">
            <a:off x="468922" y="2038030"/>
            <a:ext cx="8229599" cy="3729804"/>
          </a:xfrm>
          <a:prstGeom prst="rect">
            <a:avLst/>
          </a:prstGeom>
          <a:noFill/>
        </p:spPr>
        <p:txBody>
          <a:bodyPr wrap="square" rtlCol="0">
            <a:spAutoFit/>
          </a:bodyPr>
          <a:lstStyle/>
          <a:p>
            <a:pPr algn="just">
              <a:lnSpc>
                <a:spcPct val="107000"/>
              </a:lnSpc>
              <a:spcAft>
                <a:spcPts val="800"/>
              </a:spcAft>
            </a:pPr>
            <a:endParaRPr lang="it-IT" sz="18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it-IT" sz="1800" dirty="0">
                <a:solidFill>
                  <a:srgbClr val="000000"/>
                </a:solidFill>
                <a:effectLst/>
                <a:latin typeface="+mn-lt"/>
                <a:ea typeface="Calibri" panose="020F0502020204030204" pitchFamily="34" charset="0"/>
                <a:cs typeface="Times New Roman" panose="02020603050405020304" pitchFamily="18" charset="0"/>
              </a:rPr>
              <a:t>La norma, </a:t>
            </a:r>
            <a:r>
              <a:rPr lang="it-IT" sz="1800" b="1" dirty="0">
                <a:solidFill>
                  <a:srgbClr val="000000"/>
                </a:solidFill>
                <a:effectLst/>
                <a:latin typeface="+mn-lt"/>
                <a:ea typeface="Calibri" panose="020F0502020204030204" pitchFamily="34" charset="0"/>
                <a:cs typeface="Times New Roman" panose="02020603050405020304" pitchFamily="18" charset="0"/>
              </a:rPr>
              <a:t>richiesta dall’ANCI, </a:t>
            </a:r>
            <a:r>
              <a:rPr lang="it-IT" sz="1800" b="1" u="sng" dirty="0">
                <a:solidFill>
                  <a:srgbClr val="000000"/>
                </a:solidFill>
                <a:effectLst/>
                <a:latin typeface="+mn-lt"/>
                <a:ea typeface="Calibri" panose="020F0502020204030204" pitchFamily="34" charset="0"/>
                <a:cs typeface="Times New Roman" panose="02020603050405020304" pitchFamily="18" charset="0"/>
              </a:rPr>
              <a:t>proroga al 31 dicembre 2023</a:t>
            </a:r>
            <a:r>
              <a:rPr lang="it-IT" sz="1800" b="1" dirty="0">
                <a:solidFill>
                  <a:srgbClr val="000000"/>
                </a:solidFill>
                <a:effectLst/>
                <a:latin typeface="+mn-lt"/>
                <a:ea typeface="Calibri" panose="020F0502020204030204" pitchFamily="34" charset="0"/>
                <a:cs typeface="Times New Roman" panose="02020603050405020304" pitchFamily="18" charset="0"/>
              </a:rPr>
              <a:t> la possibilità di conferire gli incarichi di cui all’art. 7, comma 1, del decreto legislativo 39/2013, per i componenti degli organi elettivi dei Comuni con popolazione superiore ai 15.000 abitanti</a:t>
            </a:r>
            <a:r>
              <a:rPr lang="it-IT" sz="1800" dirty="0">
                <a:solidFill>
                  <a:srgbClr val="000000"/>
                </a:solidFill>
                <a:effectLst/>
                <a:latin typeface="+mn-lt"/>
                <a:ea typeface="Calibri" panose="020F0502020204030204" pitchFamily="34" charset="0"/>
                <a:cs typeface="Times New Roman" panose="02020603050405020304" pitchFamily="18" charset="0"/>
              </a:rPr>
              <a:t> e per coloro che siano stati presidente o amministratore delegato di un ente di diritto privato in controllo pubblico da parte della regione, in deroga al c.c. periodo di </a:t>
            </a:r>
            <a:r>
              <a:rPr lang="it-IT" dirty="0">
                <a:solidFill>
                  <a:srgbClr val="000000"/>
                </a:solidFill>
                <a:latin typeface="+mn-lt"/>
                <a:ea typeface="Calibri" panose="020F0502020204030204" pitchFamily="34" charset="0"/>
                <a:cs typeface="Times New Roman" panose="02020603050405020304" pitchFamily="18" charset="0"/>
              </a:rPr>
              <a:t>«</a:t>
            </a:r>
            <a:r>
              <a:rPr lang="it-IT" sz="1800" dirty="0">
                <a:solidFill>
                  <a:srgbClr val="000000"/>
                </a:solidFill>
                <a:effectLst/>
                <a:latin typeface="+mn-lt"/>
                <a:ea typeface="Calibri" panose="020F0502020204030204" pitchFamily="34" charset="0"/>
                <a:cs typeface="Times New Roman" panose="02020603050405020304" pitchFamily="18" charset="0"/>
              </a:rPr>
              <a:t>raffreddamento» dei due anni successivi alla cessazione dell’incarico. Il divieto di cui al citato comma 1 riguarda gli  incarichi amministrativi di vertice e gli incarichi dirigenziali nella Regione nonché gli incarichi di amministratore di ente pubblico di livello regionale e gli incarichi di amministratore di ente di diritto privato in controllo pubblico di livello regionale.</a:t>
            </a:r>
            <a:endParaRPr lang="it-IT" sz="1800"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0000555"/>
      </p:ext>
    </p:extLst>
  </p:cSld>
  <p:clrMapOvr>
    <a:masterClrMapping/>
  </p:clrMapOvr>
</p:sld>
</file>

<file path=ppt/theme/theme1.xml><?xml version="1.0" encoding="utf-8"?>
<a:theme xmlns:a="http://schemas.openxmlformats.org/drawingml/2006/main" name="Bordi">
  <a:themeElements>
    <a:clrScheme name="Bordi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Bordi">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ordi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i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i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i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Bordi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Bordi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Bordi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Bordi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Bordi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TotalTime>
  <Words>2334</Words>
  <Application>Microsoft Office PowerPoint</Application>
  <PresentationFormat>Presentazione su schermo (4:3)</PresentationFormat>
  <Paragraphs>168</Paragraphs>
  <Slides>17</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17</vt:i4>
      </vt:variant>
    </vt:vector>
  </HeadingPairs>
  <TitlesOfParts>
    <vt:vector size="23" baseType="lpstr">
      <vt:lpstr>Arial</vt:lpstr>
      <vt:lpstr>Bookman Old Style</vt:lpstr>
      <vt:lpstr>Calibri</vt:lpstr>
      <vt:lpstr>Garamond</vt:lpstr>
      <vt:lpstr>Wingdings</vt:lpstr>
      <vt:lpstr>Bordi</vt:lpstr>
      <vt:lpstr>WEBINAR LEGGE DI BILANCIO 2023 E PROVVEDIMENTI DI FINE ANNO </vt:lpstr>
      <vt:lpstr>     </vt:lpstr>
      <vt:lpstr>DL AIUTI QUATER – D.L. 18 novembre 2022, n. 176     </vt:lpstr>
      <vt:lpstr>DL AIUTI QUATER – D.L. 18 novembre 2022, n. 176     </vt:lpstr>
      <vt:lpstr>DL AIUTI QUATER – D.L. 18 novembre 2022, n. 176    </vt:lpstr>
      <vt:lpstr>DL AIUTI QUATER – D.L. 18 novembre 2022, n. 176     </vt:lpstr>
      <vt:lpstr>DL AIUTI QUATER – D.L. 18 novembre 2022, n. 176    </vt:lpstr>
      <vt:lpstr>D.L. MILLEPROROGHE- D.L. 29 dicembre 2022 n. 198 </vt:lpstr>
      <vt:lpstr>D.L. MILLEPROROGHE- D.L. 29 dicembre 2022 n. 198 </vt:lpstr>
      <vt:lpstr>D.L. MILLEPROROGHE- D.L. 29 dicembre 2022 n. 198</vt:lpstr>
      <vt:lpstr>     </vt:lpstr>
      <vt:lpstr>LEGGE DI BILANCIO 2023 - Legge 29 dicembre 2022 n. 197</vt:lpstr>
      <vt:lpstr>LEGGE DI BILANCIO 2023- Legge 29 dicembre 2022 n. 197</vt:lpstr>
      <vt:lpstr>LEGGE DI BILANCIO 2023- Legge 29 dicembre 2022 n. 197</vt:lpstr>
      <vt:lpstr>LEGGE DI BILANCIO 2023- Legge 29 dicembre 2022 n. 197</vt:lpstr>
      <vt:lpstr>LEGGE DI BILANCIO 2023- Legge 29 dicembre 2022 n. 197</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nuova normativa sui servizi pubblici locali</dc:title>
  <dc:creator>a.dibari</dc:creator>
  <cp:lastModifiedBy>Loredana Bello</cp:lastModifiedBy>
  <cp:revision>904</cp:revision>
  <cp:lastPrinted>2023-01-13T16:15:44Z</cp:lastPrinted>
  <dcterms:created xsi:type="dcterms:W3CDTF">2010-08-30T13:34:32Z</dcterms:created>
  <dcterms:modified xsi:type="dcterms:W3CDTF">2023-01-17T10:42:43Z</dcterms:modified>
</cp:coreProperties>
</file>